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76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l mediu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4" d="100"/>
          <a:sy n="104" d="100"/>
        </p:scale>
        <p:origin x="834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zitiv titlu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>
              <a:alphaModFix amt="45000"/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tile tx="-44450" ty="38100" sx="85000" sy="85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307870" y="1267730"/>
            <a:ext cx="9576262" cy="4307950"/>
          </a:xfrm>
          <a:prstGeom prst="rect">
            <a:avLst/>
          </a:prstGeom>
          <a:solidFill>
            <a:schemeClr val="bg1"/>
          </a:solidFill>
          <a:ln w="6350" cap="flat" cmpd="sng" algn="ctr">
            <a:noFill/>
            <a:prstDash val="solid"/>
          </a:ln>
          <a:effectLst>
            <a:outerShdw blurRad="50800" algn="ctr" rotWithShape="0">
              <a:prstClr val="black">
                <a:alpha val="66000"/>
              </a:prstClr>
            </a:outerShdw>
            <a:softEdge rad="0"/>
          </a:effectLst>
        </p:spPr>
      </p:sp>
      <p:sp>
        <p:nvSpPr>
          <p:cNvPr id="11" name="Rectangle 10"/>
          <p:cNvSpPr/>
          <p:nvPr/>
        </p:nvSpPr>
        <p:spPr>
          <a:xfrm>
            <a:off x="1447801" y="1411615"/>
            <a:ext cx="9296400" cy="4034770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</p:sp>
      <p:sp>
        <p:nvSpPr>
          <p:cNvPr id="15" name="Rectangle 14"/>
          <p:cNvSpPr/>
          <p:nvPr/>
        </p:nvSpPr>
        <p:spPr>
          <a:xfrm>
            <a:off x="5135880" y="1267730"/>
            <a:ext cx="1920240" cy="73152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4" name="Group 3"/>
          <p:cNvGrpSpPr/>
          <p:nvPr/>
        </p:nvGrpSpPr>
        <p:grpSpPr>
          <a:xfrm>
            <a:off x="5250180" y="1267730"/>
            <a:ext cx="1691640" cy="645295"/>
            <a:chOff x="5318306" y="1386268"/>
            <a:chExt cx="1567331" cy="645295"/>
          </a:xfrm>
        </p:grpSpPr>
        <p:cxnSp>
          <p:nvCxnSpPr>
            <p:cNvPr id="17" name="Straight Connector 16"/>
            <p:cNvCxnSpPr/>
            <p:nvPr/>
          </p:nvCxnSpPr>
          <p:spPr>
            <a:xfrm>
              <a:off x="5318306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6885637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>
              <a:off x="5318306" y="2031563"/>
              <a:ext cx="1567331" cy="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61708" y="2091263"/>
            <a:ext cx="9068586" cy="2590800"/>
          </a:xfrm>
        </p:spPr>
        <p:txBody>
          <a:bodyPr tIns="45720" bIns="45720" anchor="ctr">
            <a:noAutofit/>
          </a:bodyPr>
          <a:lstStyle>
            <a:lvl1pPr algn="ctr">
              <a:lnSpc>
                <a:spcPct val="83000"/>
              </a:lnSpc>
              <a:defRPr lang="en-US" sz="7200" b="0" kern="1200" cap="all" spc="-10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ro-RO"/>
              <a:t>Faceți clic pentru a edita stilul de titlu coordonator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62100" y="4682062"/>
            <a:ext cx="9070848" cy="457201"/>
          </a:xfrm>
        </p:spPr>
        <p:txBody>
          <a:bodyPr>
            <a:normAutofit/>
          </a:bodyPr>
          <a:lstStyle>
            <a:lvl1pPr marL="0" indent="0" algn="ctr">
              <a:spcBef>
                <a:spcPts val="0"/>
              </a:spcBef>
              <a:buNone/>
              <a:defRPr sz="1600" spc="8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1600"/>
            </a:lvl2pPr>
            <a:lvl3pPr marL="914400" indent="0" algn="ctr">
              <a:buNone/>
              <a:defRPr sz="16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o-RO"/>
              <a:t>Faceți clic pentru a edita stilul de subtitlu coordonator</a:t>
            </a:r>
            <a:endParaRPr lang="en-US" dirty="0"/>
          </a:p>
        </p:txBody>
      </p:sp>
      <p:sp>
        <p:nvSpPr>
          <p:cNvPr id="20" name="Date Placeholder 19"/>
          <p:cNvSpPr>
            <a:spLocks noGrp="1"/>
          </p:cNvSpPr>
          <p:nvPr>
            <p:ph type="dt" sz="half" idx="10"/>
          </p:nvPr>
        </p:nvSpPr>
        <p:spPr>
          <a:xfrm>
            <a:off x="5318760" y="1341255"/>
            <a:ext cx="1554480" cy="527213"/>
          </a:xfrm>
        </p:spPr>
        <p:txBody>
          <a:bodyPr/>
          <a:lstStyle>
            <a:lvl1pPr algn="ctr">
              <a:defRPr sz="1300" spc="0" baseline="0">
                <a:solidFill>
                  <a:schemeClr val="tx1"/>
                </a:solidFill>
                <a:latin typeface="+mn-lt"/>
              </a:defRPr>
            </a:lvl1pPr>
          </a:lstStyle>
          <a:p>
            <a:fld id="{DDA51639-B2D6-4652-B8C3-1B4C224A7BAF}" type="datetimeFigureOut">
              <a:rPr lang="en-US" dirty="0"/>
              <a:t>4/14/2024</a:t>
            </a:fld>
            <a:endParaRPr lang="en-US" dirty="0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1"/>
          </p:nvPr>
        </p:nvSpPr>
        <p:spPr>
          <a:xfrm>
            <a:off x="1453896" y="5211060"/>
            <a:ext cx="5905500" cy="228600"/>
          </a:xfrm>
        </p:spPr>
        <p:txBody>
          <a:bodyPr/>
          <a:lstStyle>
            <a:lvl1pPr algn="l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12"/>
          </p:nvPr>
        </p:nvSpPr>
        <p:spPr>
          <a:xfrm>
            <a:off x="8606919" y="5212080"/>
            <a:ext cx="2111881" cy="22860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ext vertical și titl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/>
              <a:t>Faceți clic pentru a edita stilul de titlu coordonator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o-RO"/>
              <a:t>Faceţi clic pentru a edita Master stiluri text</a:t>
            </a:r>
          </a:p>
          <a:p>
            <a:pPr lvl="1"/>
            <a:r>
              <a:rPr lang="ro-RO"/>
              <a:t>al doilea nivel</a:t>
            </a:r>
          </a:p>
          <a:p>
            <a:pPr lvl="2"/>
            <a:r>
              <a:rPr lang="ro-RO"/>
              <a:t>al treilea nivel</a:t>
            </a:r>
          </a:p>
          <a:p>
            <a:pPr lvl="3"/>
            <a:r>
              <a:rPr lang="ro-RO"/>
              <a:t>al patrulea nivel</a:t>
            </a:r>
          </a:p>
          <a:p>
            <a:pPr lvl="4"/>
            <a:r>
              <a:rPr lang="ro-RO"/>
              <a:t>al cincilea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1A6AA8-A04B-4104-9AE2-BD48D340E27F}" type="datetimeFigureOut">
              <a:rPr lang="en-US" dirty="0"/>
              <a:t>4/14/2024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lu vertical și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1600" y="762000"/>
            <a:ext cx="2362200" cy="5257800"/>
          </a:xfrm>
        </p:spPr>
        <p:txBody>
          <a:bodyPr vert="eaVert"/>
          <a:lstStyle/>
          <a:p>
            <a:r>
              <a:rPr lang="ro-RO"/>
              <a:t>Faceți clic pentru a edita stilul de titlu coordonator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762000"/>
            <a:ext cx="8077200" cy="5257800"/>
          </a:xfrm>
        </p:spPr>
        <p:txBody>
          <a:bodyPr vert="eaVert"/>
          <a:lstStyle/>
          <a:p>
            <a:pPr lvl="0"/>
            <a:r>
              <a:rPr lang="ro-RO"/>
              <a:t>Faceţi clic pentru a edita Master stiluri text</a:t>
            </a:r>
          </a:p>
          <a:p>
            <a:pPr lvl="1"/>
            <a:r>
              <a:rPr lang="ro-RO"/>
              <a:t>al doilea nivel</a:t>
            </a:r>
          </a:p>
          <a:p>
            <a:pPr lvl="2"/>
            <a:r>
              <a:rPr lang="ro-RO"/>
              <a:t>al treilea nivel</a:t>
            </a:r>
          </a:p>
          <a:p>
            <a:pPr lvl="3"/>
            <a:r>
              <a:rPr lang="ro-RO"/>
              <a:t>al patrulea nivel</a:t>
            </a:r>
          </a:p>
          <a:p>
            <a:pPr lvl="4"/>
            <a:r>
              <a:rPr lang="ro-RO"/>
              <a:t>al cincilea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E0BF79-FAC6-4A96-8DE1-F7B82E2E1652}" type="datetimeFigureOut">
              <a:rPr lang="en-US" dirty="0"/>
              <a:t>4/14/2024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u și conțin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/>
              <a:t>Faceți clic pentru a edita stilul de titlu coordonator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o-RO"/>
              <a:t>Faceţi clic pentru a edita Master stiluri text</a:t>
            </a:r>
          </a:p>
          <a:p>
            <a:pPr lvl="1"/>
            <a:r>
              <a:rPr lang="ro-RO"/>
              <a:t>al doilea nivel</a:t>
            </a:r>
          </a:p>
          <a:p>
            <a:pPr lvl="2"/>
            <a:r>
              <a:rPr lang="ro-RO"/>
              <a:t>al treilea nivel</a:t>
            </a:r>
          </a:p>
          <a:p>
            <a:pPr lvl="3"/>
            <a:r>
              <a:rPr lang="ro-RO"/>
              <a:t>al patrulea nivel</a:t>
            </a:r>
          </a:p>
          <a:p>
            <a:pPr lvl="4"/>
            <a:r>
              <a:rPr lang="ro-RO"/>
              <a:t>al cincilea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F5DD9-2C52-442D-92E2-8072C0C3D7CD}" type="datetimeFigureOut">
              <a:rPr lang="en-US" dirty="0"/>
              <a:t>4/14/2024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Antet secțiun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>
              <a:alphaModFix amt="45000"/>
              <a:duotone>
                <a:schemeClr val="accent2">
                  <a:shade val="45000"/>
                  <a:satMod val="135000"/>
                </a:schemeClr>
                <a:prstClr val="white"/>
              </a:duotone>
            </a:blip>
            <a:srcRect/>
            <a:tile tx="-44450" ty="38100" sx="85000" sy="85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3" name="Rectangle 22"/>
          <p:cNvSpPr/>
          <p:nvPr/>
        </p:nvSpPr>
        <p:spPr>
          <a:xfrm>
            <a:off x="1307870" y="1267730"/>
            <a:ext cx="9576262" cy="4307950"/>
          </a:xfrm>
          <a:prstGeom prst="rect">
            <a:avLst/>
          </a:prstGeom>
          <a:solidFill>
            <a:schemeClr val="bg1"/>
          </a:solidFill>
          <a:ln w="6350" cap="flat" cmpd="sng" algn="ctr">
            <a:noFill/>
            <a:prstDash val="solid"/>
          </a:ln>
          <a:effectLst>
            <a:outerShdw blurRad="50800" algn="ctr" rotWithShape="0">
              <a:prstClr val="black">
                <a:alpha val="66000"/>
              </a:prstClr>
            </a:outerShdw>
            <a:softEdge rad="0"/>
          </a:effectLst>
        </p:spPr>
      </p:sp>
      <p:sp>
        <p:nvSpPr>
          <p:cNvPr id="24" name="Rectangle 23"/>
          <p:cNvSpPr/>
          <p:nvPr/>
        </p:nvSpPr>
        <p:spPr>
          <a:xfrm>
            <a:off x="1447800" y="1411615"/>
            <a:ext cx="9296400" cy="4034770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</p:sp>
      <p:sp>
        <p:nvSpPr>
          <p:cNvPr id="30" name="Rectangle 29"/>
          <p:cNvSpPr/>
          <p:nvPr/>
        </p:nvSpPr>
        <p:spPr>
          <a:xfrm>
            <a:off x="5135880" y="1267730"/>
            <a:ext cx="1920240" cy="73152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31" name="Group 30"/>
          <p:cNvGrpSpPr/>
          <p:nvPr/>
        </p:nvGrpSpPr>
        <p:grpSpPr>
          <a:xfrm>
            <a:off x="5250180" y="1267730"/>
            <a:ext cx="1691640" cy="645295"/>
            <a:chOff x="5318306" y="1386268"/>
            <a:chExt cx="1567331" cy="645295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5318306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/>
            <p:nvPr/>
          </p:nvCxnSpPr>
          <p:spPr>
            <a:xfrm>
              <a:off x="6885637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/>
            <p:nvPr/>
          </p:nvCxnSpPr>
          <p:spPr>
            <a:xfrm>
              <a:off x="5318306" y="2031563"/>
              <a:ext cx="1567331" cy="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63623" y="2094309"/>
            <a:ext cx="9070848" cy="2587752"/>
          </a:xfrm>
        </p:spPr>
        <p:txBody>
          <a:bodyPr anchor="ctr">
            <a:noAutofit/>
          </a:bodyPr>
          <a:lstStyle>
            <a:lvl1pPr algn="ctr">
              <a:lnSpc>
                <a:spcPct val="83000"/>
              </a:lnSpc>
              <a:defRPr lang="en-US" sz="7200" kern="1200" cap="all" spc="-10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ro-RO"/>
              <a:t>Faceți clic pentru a edita stilul de titlu coordonator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63624" y="4682062"/>
            <a:ext cx="9070848" cy="45720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>
                <a:solidFill>
                  <a:schemeClr val="tx1"/>
                </a:solidFill>
                <a:effectLst/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o-RO"/>
              <a:t>Faceţi clic pentru a edita Master stiluri text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321808" y="1344502"/>
            <a:ext cx="1554480" cy="530352"/>
          </a:xfrm>
        </p:spPr>
        <p:txBody>
          <a:bodyPr/>
          <a:lstStyle>
            <a:lvl1pPr algn="ctr">
              <a:defRPr lang="en-US" sz="1300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fld id="{C44961B7-6B89-48AB-966F-622E2788EECC}" type="datetimeFigureOut">
              <a:rPr lang="en-US" dirty="0"/>
              <a:t>4/14/2024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453553" y="5211060"/>
            <a:ext cx="5907024" cy="228600"/>
          </a:xfrm>
        </p:spPr>
        <p:txBody>
          <a:bodyPr/>
          <a:lstStyle>
            <a:lvl1pPr algn="l">
              <a:defRPr/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04504" y="5211060"/>
            <a:ext cx="2112264" cy="228600"/>
          </a:xfrm>
        </p:spPr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uă tipuri de conțin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/>
              <a:t>Faceți clic pentru a edita stilul de titlu coordonator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66800" y="2103120"/>
            <a:ext cx="4754880" cy="374904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o-RO"/>
              <a:t>Faceţi clic pentru a edita Master stiluri text</a:t>
            </a:r>
          </a:p>
          <a:p>
            <a:pPr lvl="1"/>
            <a:r>
              <a:rPr lang="ro-RO"/>
              <a:t>al doilea nivel</a:t>
            </a:r>
          </a:p>
          <a:p>
            <a:pPr lvl="2"/>
            <a:r>
              <a:rPr lang="ro-RO"/>
              <a:t>al treilea nivel</a:t>
            </a:r>
          </a:p>
          <a:p>
            <a:pPr lvl="3"/>
            <a:r>
              <a:rPr lang="ro-RO"/>
              <a:t>al patrulea nivel</a:t>
            </a:r>
          </a:p>
          <a:p>
            <a:pPr lvl="4"/>
            <a:r>
              <a:rPr lang="ro-RO"/>
              <a:t>al cincilea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70320" y="2103120"/>
            <a:ext cx="4754880" cy="374904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o-RO"/>
              <a:t>Faceţi clic pentru a edita Master stiluri text</a:t>
            </a:r>
          </a:p>
          <a:p>
            <a:pPr lvl="1"/>
            <a:r>
              <a:rPr lang="ro-RO"/>
              <a:t>al doilea nivel</a:t>
            </a:r>
          </a:p>
          <a:p>
            <a:pPr lvl="2"/>
            <a:r>
              <a:rPr lang="ro-RO"/>
              <a:t>al treilea nivel</a:t>
            </a:r>
          </a:p>
          <a:p>
            <a:pPr lvl="3"/>
            <a:r>
              <a:rPr lang="ro-RO"/>
              <a:t>al patrulea nivel</a:t>
            </a:r>
          </a:p>
          <a:p>
            <a:pPr lvl="4"/>
            <a:r>
              <a:rPr lang="ro-RO"/>
              <a:t>al cincilea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D3D6FB-79CC-4683-A046-BBE785BA1BED}" type="datetimeFigureOut">
              <a:rPr lang="en-US" dirty="0"/>
              <a:t>4/14/2024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ț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/>
              <a:t>Faceți clic pentru a edita stilul de titlu coordonator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9848" y="2074334"/>
            <a:ext cx="4754880" cy="640080"/>
          </a:xfrm>
        </p:spPr>
        <p:txBody>
          <a:bodyPr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sz="1900" b="0">
                <a:solidFill>
                  <a:schemeClr val="tx2"/>
                </a:solidFill>
                <a:latin typeface="+mn-lt"/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o-RO"/>
              <a:t>Faceţi clic pentru a edita Master stiluri text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69848" y="2755898"/>
            <a:ext cx="4754880" cy="32004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o-RO"/>
              <a:t>Faceţi clic pentru a edita Master stiluri text</a:t>
            </a:r>
          </a:p>
          <a:p>
            <a:pPr lvl="1"/>
            <a:r>
              <a:rPr lang="ro-RO"/>
              <a:t>al doilea nivel</a:t>
            </a:r>
          </a:p>
          <a:p>
            <a:pPr lvl="2"/>
            <a:r>
              <a:rPr lang="ro-RO"/>
              <a:t>al treilea nivel</a:t>
            </a:r>
          </a:p>
          <a:p>
            <a:pPr lvl="3"/>
            <a:r>
              <a:rPr lang="ro-RO"/>
              <a:t>al patrulea nivel</a:t>
            </a:r>
          </a:p>
          <a:p>
            <a:pPr lvl="4"/>
            <a:r>
              <a:rPr lang="ro-RO"/>
              <a:t>al cincilea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73368" y="2074334"/>
            <a:ext cx="4754880" cy="640080"/>
          </a:xfrm>
        </p:spPr>
        <p:txBody>
          <a:bodyPr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sz="1900" b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o-RO"/>
              <a:t>Faceţi clic pentru a edita Master stiluri text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73368" y="2756581"/>
            <a:ext cx="4754880" cy="32004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o-RO"/>
              <a:t>Faceţi clic pentru a edita Master stiluri text</a:t>
            </a:r>
          </a:p>
          <a:p>
            <a:pPr lvl="1"/>
            <a:r>
              <a:rPr lang="ro-RO"/>
              <a:t>al doilea nivel</a:t>
            </a:r>
          </a:p>
          <a:p>
            <a:pPr lvl="2"/>
            <a:r>
              <a:rPr lang="ro-RO"/>
              <a:t>al treilea nivel</a:t>
            </a:r>
          </a:p>
          <a:p>
            <a:pPr lvl="3"/>
            <a:r>
              <a:rPr lang="ro-RO"/>
              <a:t>al patrulea nivel</a:t>
            </a:r>
          </a:p>
          <a:p>
            <a:pPr lvl="4"/>
            <a:r>
              <a:rPr lang="ro-RO"/>
              <a:t>al cincilea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12B3E8-48F1-4B23-8498-D8A04A81EC9C}" type="datetimeFigureOut">
              <a:rPr lang="en-US" dirty="0"/>
              <a:t>4/14/2024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Doar titl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/>
              <a:t>Faceți clic pentru a edita stilul de titlu coordonator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B90D90-AA62-404D-A741-635B4370F9CB}" type="datetimeFigureOut">
              <a:rPr lang="en-US" dirty="0"/>
              <a:t>4/14/2024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Necomple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7002E4-6836-46D1-9DBB-3C27C0DD3A89}" type="datetimeFigureOut">
              <a:rPr lang="en-US" dirty="0"/>
              <a:t>4/14/2024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ținut cu legend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245529" y="237744"/>
            <a:ext cx="8531352" cy="6382512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Rectangle 14"/>
          <p:cNvSpPr/>
          <p:nvPr/>
        </p:nvSpPr>
        <p:spPr>
          <a:xfrm>
            <a:off x="9020386" y="237744"/>
            <a:ext cx="2926080" cy="638251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296400" y="607392"/>
            <a:ext cx="2430780" cy="1645920"/>
          </a:xfrm>
        </p:spPr>
        <p:txBody>
          <a:bodyPr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800" b="0" kern="1200" cap="none" spc="0" baseline="0" dirty="0">
                <a:solidFill>
                  <a:srgbClr val="FFFFFF"/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ro-RO"/>
              <a:t>Faceți clic pentru a edita stilul de titlu coordonator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609600"/>
            <a:ext cx="7772400" cy="53340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o-RO"/>
              <a:t>Faceţi clic pentru a edita Master stiluri text</a:t>
            </a:r>
          </a:p>
          <a:p>
            <a:pPr lvl="1"/>
            <a:r>
              <a:rPr lang="ro-RO"/>
              <a:t>al doilea nivel</a:t>
            </a:r>
          </a:p>
          <a:p>
            <a:pPr lvl="2"/>
            <a:r>
              <a:rPr lang="ro-RO"/>
              <a:t>al treilea nivel</a:t>
            </a:r>
          </a:p>
          <a:p>
            <a:pPr lvl="3"/>
            <a:r>
              <a:rPr lang="ro-RO"/>
              <a:t>al patrulea nivel</a:t>
            </a:r>
          </a:p>
          <a:p>
            <a:pPr lvl="4"/>
            <a:r>
              <a:rPr lang="ro-RO"/>
              <a:t>al cincilea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296400" y="2286000"/>
            <a:ext cx="2430780" cy="3505200"/>
          </a:xfrm>
        </p:spPr>
        <p:txBody>
          <a:bodyPr>
            <a:normAutofit/>
          </a:bodyPr>
          <a:lstStyle>
            <a:lvl1pPr marL="0" indent="0">
              <a:lnSpc>
                <a:spcPct val="110000"/>
              </a:lnSpc>
              <a:spcBef>
                <a:spcPts val="800"/>
              </a:spcBef>
              <a:buNone/>
              <a:defRPr sz="14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o-RO"/>
              <a:t>Faceţi clic pentru a edita Master stiluri text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F131DD-A141-4471-BCF9-C6073EDD7E20}" type="datetimeFigureOut">
              <a:rPr lang="en-US" dirty="0"/>
              <a:t>4/14/2024</a:t>
            </a:fld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r">
              <a:defRPr/>
            </a:lvl1pPr>
          </a:lstStyle>
          <a:p>
            <a:endParaRPr lang="en-US" dirty="0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>
          <a:xfrm>
            <a:off x="10393677" y="6223002"/>
            <a:ext cx="1463040" cy="274320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>
            <a:off x="9157546" y="374904"/>
            <a:ext cx="2651760" cy="6108192"/>
          </a:xfrm>
          <a:prstGeom prst="rect">
            <a:avLst/>
          </a:prstGeom>
          <a:noFill/>
          <a:ln w="6350" cap="sq">
            <a:solidFill>
              <a:srgbClr val="FFFFFF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ine cu legend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9020386" y="237744"/>
            <a:ext cx="2926080" cy="638251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296400" y="603504"/>
            <a:ext cx="2432304" cy="1645920"/>
          </a:xfrm>
        </p:spPr>
        <p:txBody>
          <a:bodyPr anchor="b">
            <a:noAutofit/>
          </a:bodyPr>
          <a:lstStyle>
            <a:lvl1pPr algn="l">
              <a:defRPr sz="2800" b="0">
                <a:solidFill>
                  <a:srgbClr val="FFFFFF"/>
                </a:solidFill>
                <a:latin typeface="+mj-lt"/>
              </a:defRPr>
            </a:lvl1pPr>
          </a:lstStyle>
          <a:p>
            <a:r>
              <a:rPr lang="ro-RO"/>
              <a:t>Faceți clic pentru a edita stilul de titlu coordonator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28599" y="237744"/>
            <a:ext cx="8531352" cy="6382512"/>
          </a:xfr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o-RO"/>
              <a:t>Faceți clic pe pictogramă pentru a adăuga o imagine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296400" y="2286000"/>
            <a:ext cx="2432304" cy="3502152"/>
          </a:xfrm>
        </p:spPr>
        <p:txBody>
          <a:bodyPr>
            <a:normAutofit/>
          </a:bodyPr>
          <a:lstStyle>
            <a:lvl1pPr marL="0" indent="0" algn="l">
              <a:lnSpc>
                <a:spcPct val="110000"/>
              </a:lnSpc>
              <a:spcBef>
                <a:spcPts val="800"/>
              </a:spcBef>
              <a:buNone/>
              <a:defRPr sz="14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o-RO"/>
              <a:t>Faceţi clic pentru a edita Master stiluri text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  <a:effectLst>
                  <a:outerShdw blurRad="12700" dist="635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fld id="{AB334A90-EB03-42F3-8859-2C2B2724C058}" type="datetimeFigureOut">
              <a:rPr lang="en-US" dirty="0"/>
              <a:t>4/14/2024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marL="0" algn="r" defTabSz="914400" rtl="0" eaLnBrk="1" latinLnBrk="0" hangingPunct="1">
              <a:defRPr lang="en-US" sz="1000" kern="1200" dirty="0">
                <a:solidFill>
                  <a:srgbClr val="FFFFFF"/>
                </a:solidFill>
                <a:effectLst>
                  <a:outerShdw blurRad="12700" dist="635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396728" y="6227064"/>
            <a:ext cx="1463040" cy="274320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9157546" y="374904"/>
            <a:ext cx="2651760" cy="6108192"/>
          </a:xfrm>
          <a:prstGeom prst="rect">
            <a:avLst/>
          </a:prstGeom>
          <a:noFill/>
          <a:ln w="6350" cap="sq">
            <a:solidFill>
              <a:srgbClr val="FFFFFF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4696" y="237744"/>
            <a:ext cx="11722608" cy="6382512"/>
          </a:xfrm>
          <a:prstGeom prst="rect">
            <a:avLst/>
          </a:prstGeom>
          <a:solidFill>
            <a:schemeClr val="bg2"/>
          </a:solidFill>
          <a:ln w="6350" cap="flat" cmpd="sng" algn="ctr">
            <a:noFill/>
            <a:prstDash val="solid"/>
          </a:ln>
          <a:effectLst>
            <a:softEdge rad="0"/>
          </a:effectLst>
        </p:spPr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66800" y="642594"/>
            <a:ext cx="10058400" cy="1371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o-RO"/>
              <a:t>Faceți clic pentru a edita stilul de titlu coordonator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800" y="2103120"/>
            <a:ext cx="10058400" cy="39319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o-RO"/>
              <a:t>Faceţi clic pentru a edita Master stiluri text</a:t>
            </a:r>
          </a:p>
          <a:p>
            <a:pPr lvl="1"/>
            <a:r>
              <a:rPr lang="ro-RO"/>
              <a:t>al doilea nivel</a:t>
            </a:r>
          </a:p>
          <a:p>
            <a:pPr lvl="2"/>
            <a:r>
              <a:rPr lang="ro-RO"/>
              <a:t>al treilea nivel</a:t>
            </a:r>
          </a:p>
          <a:p>
            <a:pPr lvl="3"/>
            <a:r>
              <a:rPr lang="ro-RO"/>
              <a:t>al patrulea nivel</a:t>
            </a:r>
          </a:p>
          <a:p>
            <a:pPr lvl="4"/>
            <a:r>
              <a:rPr lang="ro-RO"/>
              <a:t>al cincilea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74320" y="6307672"/>
            <a:ext cx="2743200" cy="2743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CBC48EC7-AF6A-48D3-8284-14BACBEBDD84}" type="datetimeFigureOut">
              <a:rPr lang="en-US" dirty="0"/>
              <a:t>4/14/2024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89960" y="6307672"/>
            <a:ext cx="5212080" cy="2743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1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469880" y="6307672"/>
            <a:ext cx="1463040" cy="2743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en-US" sz="4800" kern="1200" cap="none" spc="0" baseline="0" dirty="0"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n-ea"/>
          <a:cs typeface="+mn-cs"/>
        </a:defRPr>
      </a:lvl1pPr>
    </p:titleStyle>
    <p:bodyStyle>
      <a:lvl1pPr marL="182880" indent="-182880" algn="l" defTabSz="914400" rtl="0" eaLnBrk="1" latinLnBrk="0" hangingPunct="1">
        <a:lnSpc>
          <a:spcPct val="100000"/>
        </a:lnSpc>
        <a:spcBef>
          <a:spcPts val="900"/>
        </a:spcBef>
        <a:spcAft>
          <a:spcPts val="0"/>
        </a:spcAft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hyperlink" Target="http://instal.utcb.ro/site/teza_doctorat_Marinela_Precup.pdf" TargetMode="Externa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>
            <a:extLst>
              <a:ext uri="{FF2B5EF4-FFF2-40B4-BE49-F238E27FC236}">
                <a16:creationId xmlns:a16="http://schemas.microsoft.com/office/drawing/2014/main" id="{2E989230-0C7A-2313-1FCB-D39EF29CEB6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429025" y="2175938"/>
            <a:ext cx="7854877" cy="2244056"/>
          </a:xfrm>
        </p:spPr>
        <p:txBody>
          <a:bodyPr/>
          <a:lstStyle/>
          <a:p>
            <a:r>
              <a:rPr lang="ro-RO" sz="4900" b="1" dirty="0"/>
              <a:t>Instalații verzi pentru o societate durabilă </a:t>
            </a:r>
          </a:p>
        </p:txBody>
      </p:sp>
      <p:sp>
        <p:nvSpPr>
          <p:cNvPr id="3" name="Subtitlu 2">
            <a:extLst>
              <a:ext uri="{FF2B5EF4-FFF2-40B4-BE49-F238E27FC236}">
                <a16:creationId xmlns:a16="http://schemas.microsoft.com/office/drawing/2014/main" id="{55D82811-2DC6-1A1D-D601-660E4398FAB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o-RO" dirty="0" err="1"/>
              <a:t>Aneculaesei</a:t>
            </a:r>
            <a:r>
              <a:rPr lang="ro-RO" dirty="0"/>
              <a:t> Rareș</a:t>
            </a:r>
          </a:p>
        </p:txBody>
      </p:sp>
    </p:spTree>
    <p:extLst>
      <p:ext uri="{BB962C8B-B14F-4D97-AF65-F5344CB8AC3E}">
        <p14:creationId xmlns:p14="http://schemas.microsoft.com/office/powerpoint/2010/main" val="399125357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>
            <a:extLst>
              <a:ext uri="{FF2B5EF4-FFF2-40B4-BE49-F238E27FC236}">
                <a16:creationId xmlns:a16="http://schemas.microsoft.com/office/drawing/2014/main" id="{77C9ADE9-7294-EDF9-6F50-59D6804334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33600" y="68676"/>
            <a:ext cx="10058400" cy="1371600"/>
          </a:xfrm>
        </p:spPr>
        <p:txBody>
          <a:bodyPr/>
          <a:lstStyle/>
          <a:p>
            <a:r>
              <a:rPr lang="ro-RO" dirty="0"/>
              <a:t>Instalațiile de încălzire </a:t>
            </a:r>
          </a:p>
        </p:txBody>
      </p:sp>
      <p:sp>
        <p:nvSpPr>
          <p:cNvPr id="3" name="Substituent conținut 2">
            <a:extLst>
              <a:ext uri="{FF2B5EF4-FFF2-40B4-BE49-F238E27FC236}">
                <a16:creationId xmlns:a16="http://schemas.microsoft.com/office/drawing/2014/main" id="{29AAF9D2-95CE-368C-6032-7ACD68DDC5E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59781" y="1463040"/>
            <a:ext cx="10058400" cy="3931920"/>
          </a:xfrm>
        </p:spPr>
        <p:txBody>
          <a:bodyPr/>
          <a:lstStyle/>
          <a:p>
            <a:r>
              <a:rPr lang="ro-RO" sz="2500" b="0" i="0" u="none" strike="noStrike" dirty="0">
                <a:solidFill>
                  <a:srgbClr val="242424"/>
                </a:solidFill>
                <a:effectLst/>
                <a:latin typeface="Hind" panose="020B0604020202020204" pitchFamily="34" charset="0"/>
              </a:rPr>
              <a:t>Ce este </a:t>
            </a:r>
            <a:r>
              <a:rPr lang="ro-RO" sz="2500" b="0" i="0" u="none" strike="noStrike" dirty="0" err="1">
                <a:solidFill>
                  <a:srgbClr val="242424"/>
                </a:solidFill>
                <a:effectLst/>
                <a:latin typeface="Hind" panose="020B0604020202020204" pitchFamily="34" charset="0"/>
              </a:rPr>
              <a:t>instalatia</a:t>
            </a:r>
            <a:r>
              <a:rPr lang="ro-RO" sz="2500" b="0" i="0" u="none" strike="noStrike" dirty="0">
                <a:solidFill>
                  <a:srgbClr val="242424"/>
                </a:solidFill>
                <a:effectLst/>
                <a:latin typeface="Hind" panose="020B0604020202020204" pitchFamily="34" charset="0"/>
              </a:rPr>
              <a:t> de </a:t>
            </a:r>
            <a:r>
              <a:rPr lang="ro-RO" sz="2500" b="0" i="0" u="none" strike="noStrike" dirty="0" err="1">
                <a:solidFill>
                  <a:srgbClr val="242424"/>
                </a:solidFill>
                <a:effectLst/>
                <a:latin typeface="Hind" panose="020B0604020202020204" pitchFamily="34" charset="0"/>
              </a:rPr>
              <a:t>incalzire</a:t>
            </a:r>
            <a:r>
              <a:rPr lang="ro-RO" sz="2500" b="0" i="0" u="none" strike="noStrike" dirty="0">
                <a:solidFill>
                  <a:srgbClr val="242424"/>
                </a:solidFill>
                <a:effectLst/>
                <a:latin typeface="Hind" panose="020B0604020202020204" pitchFamily="34" charset="0"/>
              </a:rPr>
              <a:t> si care este rolul acesteia?</a:t>
            </a:r>
          </a:p>
          <a:p>
            <a:endParaRPr lang="ro-RO" b="0" i="0" u="none" strike="noStrike" dirty="0">
              <a:solidFill>
                <a:srgbClr val="242424"/>
              </a:solidFill>
              <a:effectLst/>
              <a:latin typeface="Hind" panose="020B0604020202020204" pitchFamily="34" charset="0"/>
            </a:endParaRPr>
          </a:p>
        </p:txBody>
      </p:sp>
      <p:sp>
        <p:nvSpPr>
          <p:cNvPr id="5" name="CasetăText 4">
            <a:extLst>
              <a:ext uri="{FF2B5EF4-FFF2-40B4-BE49-F238E27FC236}">
                <a16:creationId xmlns:a16="http://schemas.microsoft.com/office/drawing/2014/main" id="{79B5B988-51AC-6D1E-C0F6-3D2900ABF7FD}"/>
              </a:ext>
            </a:extLst>
          </p:cNvPr>
          <p:cNvSpPr txBox="1"/>
          <p:nvPr/>
        </p:nvSpPr>
        <p:spPr>
          <a:xfrm>
            <a:off x="422508" y="2448648"/>
            <a:ext cx="5762702" cy="36933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ro-RO" b="0" i="0" u="none" strike="noStrike" dirty="0">
                <a:solidFill>
                  <a:srgbClr val="000000"/>
                </a:solidFill>
                <a:effectLst/>
                <a:latin typeface="Hind" panose="02000000000000000000" pitchFamily="2" charset="0"/>
              </a:rPr>
              <a:t>Prin </a:t>
            </a:r>
            <a:r>
              <a:rPr lang="ro-RO" b="0" i="0" u="none" strike="noStrike" dirty="0" err="1">
                <a:solidFill>
                  <a:srgbClr val="000000"/>
                </a:solidFill>
                <a:effectLst/>
                <a:latin typeface="Hind" panose="02000000000000000000" pitchFamily="2" charset="0"/>
              </a:rPr>
              <a:t>instalatie</a:t>
            </a:r>
            <a:r>
              <a:rPr lang="ro-RO" b="0" i="0" u="none" strike="noStrike" dirty="0">
                <a:solidFill>
                  <a:srgbClr val="000000"/>
                </a:solidFill>
                <a:effectLst/>
                <a:latin typeface="Hind" panose="02000000000000000000" pitchFamily="2" charset="0"/>
              </a:rPr>
              <a:t> </a:t>
            </a:r>
            <a:r>
              <a:rPr lang="ro-RO" b="0" i="0" u="none" strike="noStrike" dirty="0" err="1">
                <a:solidFill>
                  <a:srgbClr val="000000"/>
                </a:solidFill>
                <a:effectLst/>
                <a:latin typeface="Hind" panose="02000000000000000000" pitchFamily="2" charset="0"/>
              </a:rPr>
              <a:t>incalzire</a:t>
            </a:r>
            <a:r>
              <a:rPr lang="ro-RO" b="0" i="0" u="none" strike="noStrike" dirty="0">
                <a:solidFill>
                  <a:srgbClr val="000000"/>
                </a:solidFill>
                <a:effectLst/>
                <a:latin typeface="Hind" panose="02000000000000000000" pitchFamily="2" charset="0"/>
              </a:rPr>
              <a:t> </a:t>
            </a:r>
            <a:r>
              <a:rPr lang="ro-RO" b="0" i="0" u="none" strike="noStrike" dirty="0" err="1">
                <a:solidFill>
                  <a:srgbClr val="000000"/>
                </a:solidFill>
                <a:effectLst/>
                <a:latin typeface="Hind" panose="02000000000000000000" pitchFamily="2" charset="0"/>
              </a:rPr>
              <a:t>intelegem</a:t>
            </a:r>
            <a:r>
              <a:rPr lang="ro-RO" b="0" i="0" u="none" strike="noStrike" dirty="0">
                <a:solidFill>
                  <a:srgbClr val="000000"/>
                </a:solidFill>
                <a:effectLst/>
                <a:latin typeface="Hind" panose="02000000000000000000" pitchFamily="2" charset="0"/>
              </a:rPr>
              <a:t> toate elementele care compun sistemul responsabil de </a:t>
            </a:r>
            <a:r>
              <a:rPr lang="ro-RO" b="0" i="0" u="none" strike="noStrike" dirty="0" err="1">
                <a:solidFill>
                  <a:srgbClr val="000000"/>
                </a:solidFill>
                <a:effectLst/>
                <a:latin typeface="Hind" panose="02000000000000000000" pitchFamily="2" charset="0"/>
              </a:rPr>
              <a:t>incalzirea</a:t>
            </a:r>
            <a:r>
              <a:rPr lang="ro-RO" b="0" i="0" u="none" strike="noStrike" dirty="0">
                <a:solidFill>
                  <a:srgbClr val="000000"/>
                </a:solidFill>
                <a:effectLst/>
                <a:latin typeface="Hind" panose="02000000000000000000" pitchFamily="2" charset="0"/>
              </a:rPr>
              <a:t> unei </a:t>
            </a:r>
            <a:r>
              <a:rPr lang="ro-RO" b="0" i="0" u="none" strike="noStrike" dirty="0" err="1">
                <a:solidFill>
                  <a:srgbClr val="000000"/>
                </a:solidFill>
                <a:effectLst/>
                <a:latin typeface="Hind" panose="02000000000000000000" pitchFamily="2" charset="0"/>
              </a:rPr>
              <a:t>cladiri</a:t>
            </a:r>
            <a:r>
              <a:rPr lang="ro-RO" b="0" i="0" u="none" strike="noStrike" dirty="0">
                <a:solidFill>
                  <a:srgbClr val="000000"/>
                </a:solidFill>
                <a:effectLst/>
                <a:latin typeface="Hind" panose="02000000000000000000" pitchFamily="2" charset="0"/>
              </a:rPr>
              <a:t>. In principiu, rolul unei </a:t>
            </a:r>
            <a:r>
              <a:rPr lang="ro-RO" b="0" i="0" u="none" strike="noStrike" dirty="0" err="1">
                <a:solidFill>
                  <a:srgbClr val="000000"/>
                </a:solidFill>
                <a:effectLst/>
                <a:latin typeface="Hind" panose="02000000000000000000" pitchFamily="2" charset="0"/>
              </a:rPr>
              <a:t>instalatii</a:t>
            </a:r>
            <a:r>
              <a:rPr lang="ro-RO" b="0" i="0" u="none" strike="noStrike" dirty="0">
                <a:solidFill>
                  <a:srgbClr val="000000"/>
                </a:solidFill>
                <a:effectLst/>
                <a:latin typeface="Hind" panose="02000000000000000000" pitchFamily="2" charset="0"/>
              </a:rPr>
              <a:t> de </a:t>
            </a:r>
            <a:r>
              <a:rPr lang="ro-RO" b="0" i="0" u="none" strike="noStrike" dirty="0" err="1">
                <a:solidFill>
                  <a:srgbClr val="000000"/>
                </a:solidFill>
                <a:effectLst/>
                <a:latin typeface="Hind" panose="02000000000000000000" pitchFamily="2" charset="0"/>
              </a:rPr>
              <a:t>incalzire</a:t>
            </a:r>
            <a:r>
              <a:rPr lang="ro-RO" b="0" i="0" u="none" strike="noStrike" dirty="0">
                <a:solidFill>
                  <a:srgbClr val="000000"/>
                </a:solidFill>
                <a:effectLst/>
                <a:latin typeface="Hind" panose="02000000000000000000" pitchFamily="2" charset="0"/>
              </a:rPr>
              <a:t> se rezuma la </a:t>
            </a:r>
            <a:r>
              <a:rPr lang="ro-RO" b="0" i="0" u="none" strike="noStrike" dirty="0" err="1">
                <a:solidFill>
                  <a:srgbClr val="000000"/>
                </a:solidFill>
                <a:effectLst/>
                <a:latin typeface="Hind" panose="02000000000000000000" pitchFamily="2" charset="0"/>
              </a:rPr>
              <a:t>incalzirea</a:t>
            </a:r>
            <a:r>
              <a:rPr lang="ro-RO" b="0" i="0" u="none" strike="noStrike" dirty="0">
                <a:solidFill>
                  <a:srgbClr val="000000"/>
                </a:solidFill>
                <a:effectLst/>
                <a:latin typeface="Hind" panose="02000000000000000000" pitchFamily="2" charset="0"/>
              </a:rPr>
              <a:t> </a:t>
            </a:r>
            <a:r>
              <a:rPr lang="ro-RO" b="0" i="0" u="none" strike="noStrike" dirty="0" err="1">
                <a:solidFill>
                  <a:srgbClr val="000000"/>
                </a:solidFill>
                <a:effectLst/>
                <a:latin typeface="Hind" panose="02000000000000000000" pitchFamily="2" charset="0"/>
              </a:rPr>
              <a:t>cladirii</a:t>
            </a:r>
            <a:r>
              <a:rPr lang="ro-RO" b="0" i="0" u="none" strike="noStrike" dirty="0">
                <a:solidFill>
                  <a:srgbClr val="000000"/>
                </a:solidFill>
                <a:effectLst/>
                <a:latin typeface="Hind" panose="02000000000000000000" pitchFamily="2" charset="0"/>
              </a:rPr>
              <a:t> si la </a:t>
            </a:r>
            <a:r>
              <a:rPr lang="ro-RO" b="0" i="0" u="none" strike="noStrike" dirty="0" err="1">
                <a:solidFill>
                  <a:srgbClr val="000000"/>
                </a:solidFill>
                <a:effectLst/>
                <a:latin typeface="Hind" panose="02000000000000000000" pitchFamily="2" charset="0"/>
              </a:rPr>
              <a:t>mentinerea</a:t>
            </a:r>
            <a:r>
              <a:rPr lang="ro-RO" b="0" i="0" u="none" strike="noStrike" dirty="0">
                <a:solidFill>
                  <a:srgbClr val="000000"/>
                </a:solidFill>
                <a:effectLst/>
                <a:latin typeface="Hind" panose="02000000000000000000" pitchFamily="2" charset="0"/>
              </a:rPr>
              <a:t> unei temperaturi constante, dar nu neaparat la reducerea pierderilor de energie din interior. Cu toate acestea, proiectarea unui sistem de </a:t>
            </a:r>
            <a:r>
              <a:rPr lang="ro-RO" b="0" i="0" u="none" strike="noStrike" dirty="0" err="1">
                <a:solidFill>
                  <a:srgbClr val="000000"/>
                </a:solidFill>
                <a:effectLst/>
                <a:latin typeface="Hind" panose="02000000000000000000" pitchFamily="2" charset="0"/>
              </a:rPr>
              <a:t>incalzire</a:t>
            </a:r>
            <a:r>
              <a:rPr lang="ro-RO" b="0" i="0" u="none" strike="noStrike" dirty="0">
                <a:solidFill>
                  <a:srgbClr val="000000"/>
                </a:solidFill>
                <a:effectLst/>
                <a:latin typeface="Hind" panose="02000000000000000000" pitchFamily="2" charset="0"/>
              </a:rPr>
              <a:t> performant presupune si eficientizarea consumului de energie. </a:t>
            </a:r>
          </a:p>
          <a:p>
            <a:pPr algn="l"/>
            <a:r>
              <a:rPr lang="ro-RO" b="0" i="0" u="none" strike="noStrike" dirty="0" err="1">
                <a:solidFill>
                  <a:srgbClr val="000000"/>
                </a:solidFill>
                <a:effectLst/>
                <a:latin typeface="Hind" panose="02000000000000000000" pitchFamily="2" charset="0"/>
              </a:rPr>
              <a:t>Asadar</a:t>
            </a:r>
            <a:r>
              <a:rPr lang="ro-RO" b="0" i="0" u="none" strike="noStrike" dirty="0">
                <a:solidFill>
                  <a:srgbClr val="000000"/>
                </a:solidFill>
                <a:effectLst/>
                <a:latin typeface="Hind" panose="02000000000000000000" pitchFamily="2" charset="0"/>
              </a:rPr>
              <a:t>, </a:t>
            </a:r>
            <a:r>
              <a:rPr lang="ro-RO" b="0" i="0" u="none" strike="noStrike" dirty="0" err="1">
                <a:solidFill>
                  <a:srgbClr val="000000"/>
                </a:solidFill>
                <a:effectLst/>
                <a:latin typeface="Hind" panose="02000000000000000000" pitchFamily="2" charset="0"/>
              </a:rPr>
              <a:t>intelegem</a:t>
            </a:r>
            <a:r>
              <a:rPr lang="ro-RO" b="0" i="0" u="none" strike="noStrike" dirty="0">
                <a:solidFill>
                  <a:srgbClr val="000000"/>
                </a:solidFill>
                <a:effectLst/>
                <a:latin typeface="Hind" panose="02000000000000000000" pitchFamily="2" charset="0"/>
              </a:rPr>
              <a:t> ca nu doar confortul, dar si economiile unei gospodarii sunt </a:t>
            </a:r>
            <a:r>
              <a:rPr lang="ro-RO" b="0" i="0" u="none" strike="noStrike" dirty="0" err="1">
                <a:solidFill>
                  <a:srgbClr val="000000"/>
                </a:solidFill>
                <a:effectLst/>
                <a:latin typeface="Hind" panose="02000000000000000000" pitchFamily="2" charset="0"/>
              </a:rPr>
              <a:t>influentate</a:t>
            </a:r>
            <a:r>
              <a:rPr lang="ro-RO" b="0" i="0" u="none" strike="noStrike" dirty="0">
                <a:solidFill>
                  <a:srgbClr val="000000"/>
                </a:solidFill>
                <a:effectLst/>
                <a:latin typeface="Hind" panose="02000000000000000000" pitchFamily="2" charset="0"/>
              </a:rPr>
              <a:t> in mod direct de </a:t>
            </a:r>
            <a:r>
              <a:rPr lang="ro-RO" b="0" i="0" u="none" strike="noStrike" dirty="0" err="1">
                <a:solidFill>
                  <a:srgbClr val="000000"/>
                </a:solidFill>
                <a:effectLst/>
                <a:latin typeface="Hind" panose="02000000000000000000" pitchFamily="2" charset="0"/>
              </a:rPr>
              <a:t>instalatia</a:t>
            </a:r>
            <a:r>
              <a:rPr lang="ro-RO" b="0" i="0" u="none" strike="noStrike" dirty="0">
                <a:solidFill>
                  <a:srgbClr val="000000"/>
                </a:solidFill>
                <a:effectLst/>
                <a:latin typeface="Hind" panose="02000000000000000000" pitchFamily="2" charset="0"/>
              </a:rPr>
              <a:t> de </a:t>
            </a:r>
            <a:r>
              <a:rPr lang="ro-RO" b="0" i="0" u="none" strike="noStrike" dirty="0" err="1">
                <a:solidFill>
                  <a:srgbClr val="000000"/>
                </a:solidFill>
                <a:effectLst/>
                <a:latin typeface="Hind" panose="02000000000000000000" pitchFamily="2" charset="0"/>
              </a:rPr>
              <a:t>incalzire</a:t>
            </a:r>
            <a:r>
              <a:rPr lang="ro-RO" b="0" i="0" u="none" strike="noStrike" dirty="0">
                <a:solidFill>
                  <a:srgbClr val="000000"/>
                </a:solidFill>
                <a:effectLst/>
                <a:latin typeface="Hind" panose="02000000000000000000" pitchFamily="2" charset="0"/>
              </a:rPr>
              <a:t> aleasa. Astfel ca alegerea unui sistem de </a:t>
            </a:r>
            <a:r>
              <a:rPr lang="ro-RO" b="0" i="0" u="none" strike="noStrike" dirty="0" err="1">
                <a:solidFill>
                  <a:srgbClr val="000000"/>
                </a:solidFill>
                <a:effectLst/>
                <a:latin typeface="Hind" panose="02000000000000000000" pitchFamily="2" charset="0"/>
              </a:rPr>
              <a:t>incalzire</a:t>
            </a:r>
            <a:r>
              <a:rPr lang="ro-RO" b="0" i="0" u="none" strike="noStrike" dirty="0">
                <a:solidFill>
                  <a:srgbClr val="000000"/>
                </a:solidFill>
                <a:effectLst/>
                <a:latin typeface="Hind" panose="02000000000000000000" pitchFamily="2" charset="0"/>
              </a:rPr>
              <a:t> eficient este impetuos necesara, in special in </a:t>
            </a:r>
            <a:r>
              <a:rPr lang="ro-RO" b="0" i="0" u="none" strike="noStrike" dirty="0" err="1">
                <a:solidFill>
                  <a:srgbClr val="000000"/>
                </a:solidFill>
                <a:effectLst/>
                <a:latin typeface="Hind" panose="02000000000000000000" pitchFamily="2" charset="0"/>
              </a:rPr>
              <a:t>conditiile</a:t>
            </a:r>
            <a:r>
              <a:rPr lang="ro-RO" b="0" i="0" u="none" strike="noStrike" dirty="0">
                <a:solidFill>
                  <a:srgbClr val="000000"/>
                </a:solidFill>
                <a:effectLst/>
                <a:latin typeface="Hind" panose="02000000000000000000" pitchFamily="2" charset="0"/>
              </a:rPr>
              <a:t> </a:t>
            </a:r>
            <a:r>
              <a:rPr lang="ro-RO" b="0" i="0" u="none" strike="noStrike" dirty="0" err="1">
                <a:solidFill>
                  <a:srgbClr val="000000"/>
                </a:solidFill>
                <a:effectLst/>
                <a:latin typeface="Hind" panose="02000000000000000000" pitchFamily="2" charset="0"/>
              </a:rPr>
              <a:t>instabilitatii</a:t>
            </a:r>
            <a:r>
              <a:rPr lang="ro-RO" b="0" i="0" u="none" strike="noStrike" dirty="0">
                <a:solidFill>
                  <a:srgbClr val="000000"/>
                </a:solidFill>
                <a:effectLst/>
                <a:latin typeface="Hind" panose="02000000000000000000" pitchFamily="2" charset="0"/>
              </a:rPr>
              <a:t> pe </a:t>
            </a:r>
            <a:r>
              <a:rPr lang="ro-RO" b="0" i="0" u="none" strike="noStrike" dirty="0" err="1">
                <a:solidFill>
                  <a:srgbClr val="000000"/>
                </a:solidFill>
                <a:effectLst/>
                <a:latin typeface="Hind" panose="02000000000000000000" pitchFamily="2" charset="0"/>
              </a:rPr>
              <a:t>piata</a:t>
            </a:r>
            <a:r>
              <a:rPr lang="ro-RO" b="0" i="0" u="none" strike="noStrike" dirty="0">
                <a:solidFill>
                  <a:srgbClr val="000000"/>
                </a:solidFill>
                <a:effectLst/>
                <a:latin typeface="Hind" panose="02000000000000000000" pitchFamily="2" charset="0"/>
              </a:rPr>
              <a:t> energetica.</a:t>
            </a:r>
          </a:p>
        </p:txBody>
      </p:sp>
      <p:pic>
        <p:nvPicPr>
          <p:cNvPr id="6" name="Imagine 5">
            <a:extLst>
              <a:ext uri="{FF2B5EF4-FFF2-40B4-BE49-F238E27FC236}">
                <a16:creationId xmlns:a16="http://schemas.microsoft.com/office/drawing/2014/main" id="{02F48DC7-749B-3FC5-9461-5AAC0C015DC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6346198" y="2886520"/>
            <a:ext cx="5423294" cy="28819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163510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>
            <a:extLst>
              <a:ext uri="{FF2B5EF4-FFF2-40B4-BE49-F238E27FC236}">
                <a16:creationId xmlns:a16="http://schemas.microsoft.com/office/drawing/2014/main" id="{7ED13C64-8DA4-B1F1-68C7-BFC9BDEBB3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86313" y="0"/>
            <a:ext cx="10058400" cy="1371600"/>
          </a:xfrm>
        </p:spPr>
        <p:txBody>
          <a:bodyPr/>
          <a:lstStyle/>
          <a:p>
            <a:r>
              <a:rPr lang="ro-RO" dirty="0"/>
              <a:t>Materiale ecologice utilizate </a:t>
            </a:r>
          </a:p>
        </p:txBody>
      </p:sp>
      <p:sp>
        <p:nvSpPr>
          <p:cNvPr id="3" name="Substituent conținut 2">
            <a:extLst>
              <a:ext uri="{FF2B5EF4-FFF2-40B4-BE49-F238E27FC236}">
                <a16:creationId xmlns:a16="http://schemas.microsoft.com/office/drawing/2014/main" id="{DC24C970-D59C-FA16-D27B-9FE3FB0573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6311" y="1983219"/>
            <a:ext cx="10058400" cy="3931920"/>
          </a:xfrm>
        </p:spPr>
        <p:txBody>
          <a:bodyPr>
            <a:normAutofit lnSpcReduction="10000"/>
          </a:bodyPr>
          <a:lstStyle/>
          <a:p>
            <a:pPr fontAlgn="base"/>
            <a:r>
              <a:rPr lang="ro-RO" b="1" i="0" u="none" strike="noStrike" dirty="0" err="1">
                <a:solidFill>
                  <a:srgbClr val="111111"/>
                </a:solidFill>
                <a:effectLst/>
                <a:latin typeface="Fira Sans" panose="020F0502020204030204" pitchFamily="34" charset="0"/>
              </a:rPr>
              <a:t>Incalzirea</a:t>
            </a:r>
            <a:r>
              <a:rPr lang="ro-RO" b="1" i="0" u="none" strike="noStrike" dirty="0">
                <a:solidFill>
                  <a:srgbClr val="111111"/>
                </a:solidFill>
                <a:effectLst/>
                <a:latin typeface="Fira Sans" panose="020F0502020204030204" pitchFamily="34" charset="0"/>
              </a:rPr>
              <a:t> prin plinta</a:t>
            </a:r>
            <a:endParaRPr lang="ro-RO" b="0" i="0" u="none" strike="noStrike" dirty="0">
              <a:solidFill>
                <a:srgbClr val="111111"/>
              </a:solidFill>
              <a:effectLst/>
              <a:latin typeface="Fira Sans" panose="020F0502020204030204" pitchFamily="34" charset="0"/>
            </a:endParaRPr>
          </a:p>
          <a:p>
            <a:pPr fontAlgn="base"/>
            <a:r>
              <a:rPr lang="ro-RO" b="0" i="0" u="none" strike="noStrike" dirty="0">
                <a:solidFill>
                  <a:srgbClr val="111111"/>
                </a:solidFill>
                <a:effectLst/>
                <a:latin typeface="Fira Sans" panose="020F0502020204030204" pitchFamily="34" charset="0"/>
              </a:rPr>
              <a:t>Presupune un consum mai mic cu 50% comparativ cu al sistemelor de </a:t>
            </a:r>
            <a:r>
              <a:rPr lang="ro-RO" b="0" i="0" u="none" strike="noStrike" dirty="0" err="1">
                <a:solidFill>
                  <a:srgbClr val="111111"/>
                </a:solidFill>
                <a:effectLst/>
                <a:latin typeface="Fira Sans" panose="020F0502020204030204" pitchFamily="34" charset="0"/>
              </a:rPr>
              <a:t>incalzire</a:t>
            </a:r>
            <a:r>
              <a:rPr lang="ro-RO" b="0" i="0" u="none" strike="noStrike" dirty="0">
                <a:solidFill>
                  <a:srgbClr val="111111"/>
                </a:solidFill>
                <a:effectLst/>
                <a:latin typeface="Fira Sans" panose="020F0502020204030204" pitchFamily="34" charset="0"/>
              </a:rPr>
              <a:t> </a:t>
            </a:r>
            <a:r>
              <a:rPr lang="ro-RO" b="0" i="0" u="none" strike="noStrike" dirty="0" err="1">
                <a:solidFill>
                  <a:srgbClr val="111111"/>
                </a:solidFill>
                <a:effectLst/>
                <a:latin typeface="Fira Sans" panose="020F0502020204030204" pitchFamily="34" charset="0"/>
              </a:rPr>
              <a:t>traditionale</a:t>
            </a:r>
            <a:r>
              <a:rPr lang="ro-RO" b="0" i="0" u="none" strike="noStrike" dirty="0">
                <a:solidFill>
                  <a:srgbClr val="111111"/>
                </a:solidFill>
                <a:effectLst/>
                <a:latin typeface="Fira Sans" panose="020F0502020204030204" pitchFamily="34" charset="0"/>
              </a:rPr>
              <a:t>. Principiul de </a:t>
            </a:r>
            <a:r>
              <a:rPr lang="ro-RO" b="0" i="0" u="none" strike="noStrike" dirty="0" err="1">
                <a:solidFill>
                  <a:srgbClr val="111111"/>
                </a:solidFill>
                <a:effectLst/>
                <a:latin typeface="Fira Sans" panose="020F0502020204030204" pitchFamily="34" charset="0"/>
              </a:rPr>
              <a:t>functionare</a:t>
            </a:r>
            <a:r>
              <a:rPr lang="ro-RO" b="0" i="0" u="none" strike="noStrike" dirty="0">
                <a:solidFill>
                  <a:srgbClr val="111111"/>
                </a:solidFill>
                <a:effectLst/>
                <a:latin typeface="Fira Sans" panose="020F0502020204030204" pitchFamily="34" charset="0"/>
              </a:rPr>
              <a:t> este asemanator cu al unui sistem </a:t>
            </a:r>
            <a:r>
              <a:rPr lang="ro-RO" b="0" i="0" u="none" strike="noStrike" dirty="0" err="1">
                <a:solidFill>
                  <a:srgbClr val="111111"/>
                </a:solidFill>
                <a:effectLst/>
                <a:latin typeface="Fira Sans" panose="020F0502020204030204" pitchFamily="34" charset="0"/>
              </a:rPr>
              <a:t>conventional</a:t>
            </a:r>
            <a:r>
              <a:rPr lang="ro-RO" b="0" i="0" u="none" strike="noStrike" dirty="0">
                <a:solidFill>
                  <a:srgbClr val="111111"/>
                </a:solidFill>
                <a:effectLst/>
                <a:latin typeface="Fira Sans" panose="020F0502020204030204" pitchFamily="34" charset="0"/>
              </a:rPr>
              <a:t> de </a:t>
            </a:r>
            <a:r>
              <a:rPr lang="ro-RO" b="0" i="0" u="none" strike="noStrike" dirty="0" err="1">
                <a:solidFill>
                  <a:srgbClr val="111111"/>
                </a:solidFill>
                <a:effectLst/>
                <a:latin typeface="Fira Sans" panose="020F0502020204030204" pitchFamily="34" charset="0"/>
              </a:rPr>
              <a:t>incalzire</a:t>
            </a:r>
            <a:r>
              <a:rPr lang="ro-RO" b="0" i="0" u="none" strike="noStrike" dirty="0">
                <a:solidFill>
                  <a:srgbClr val="111111"/>
                </a:solidFill>
                <a:effectLst/>
                <a:latin typeface="Fira Sans" panose="020F0502020204030204" pitchFamily="34" charset="0"/>
              </a:rPr>
              <a:t>, bazat pe utilizarea apei ca agent termic. </a:t>
            </a:r>
            <a:r>
              <a:rPr lang="ro-RO" b="0" i="0" u="none" strike="noStrike" dirty="0" err="1">
                <a:solidFill>
                  <a:srgbClr val="111111"/>
                </a:solidFill>
                <a:effectLst/>
                <a:latin typeface="Fira Sans" panose="020F0502020204030204" pitchFamily="34" charset="0"/>
              </a:rPr>
              <a:t>Asadar</a:t>
            </a:r>
            <a:r>
              <a:rPr lang="ro-RO" b="0" i="0" u="none" strike="noStrike" dirty="0">
                <a:solidFill>
                  <a:srgbClr val="111111"/>
                </a:solidFill>
                <a:effectLst/>
                <a:latin typeface="Fira Sans" panose="020F0502020204030204" pitchFamily="34" charset="0"/>
              </a:rPr>
              <a:t>, in timp ce </a:t>
            </a:r>
            <a:r>
              <a:rPr lang="ro-RO" b="0" i="0" u="none" strike="noStrike" dirty="0" err="1">
                <a:solidFill>
                  <a:srgbClr val="111111"/>
                </a:solidFill>
                <a:effectLst/>
                <a:latin typeface="Fira Sans" panose="020F0502020204030204" pitchFamily="34" charset="0"/>
              </a:rPr>
              <a:t>traverseaza</a:t>
            </a:r>
            <a:r>
              <a:rPr lang="ro-RO" b="0" i="0" u="none" strike="noStrike" dirty="0">
                <a:solidFill>
                  <a:srgbClr val="111111"/>
                </a:solidFill>
                <a:effectLst/>
                <a:latin typeface="Fira Sans" panose="020F0502020204030204" pitchFamily="34" charset="0"/>
              </a:rPr>
              <a:t> </a:t>
            </a:r>
            <a:r>
              <a:rPr lang="ro-RO" b="0" i="0" u="none" strike="noStrike" dirty="0" err="1">
                <a:solidFill>
                  <a:srgbClr val="111111"/>
                </a:solidFill>
                <a:effectLst/>
                <a:latin typeface="Fira Sans" panose="020F0502020204030204" pitchFamily="34" charset="0"/>
              </a:rPr>
              <a:t>tevile</a:t>
            </a:r>
            <a:r>
              <a:rPr lang="ro-RO" b="0" i="0" u="none" strike="noStrike" dirty="0">
                <a:solidFill>
                  <a:srgbClr val="111111"/>
                </a:solidFill>
                <a:effectLst/>
                <a:latin typeface="Fira Sans" panose="020F0502020204030204" pitchFamily="34" charset="0"/>
              </a:rPr>
              <a:t> dispuse de-a lungul peretelui, apa calda </a:t>
            </a:r>
            <a:r>
              <a:rPr lang="ro-RO" b="0" i="0" u="none" strike="noStrike" dirty="0" err="1">
                <a:solidFill>
                  <a:srgbClr val="111111"/>
                </a:solidFill>
                <a:effectLst/>
                <a:latin typeface="Fira Sans" panose="020F0502020204030204" pitchFamily="34" charset="0"/>
              </a:rPr>
              <a:t>cedeaza</a:t>
            </a:r>
            <a:r>
              <a:rPr lang="ro-RO" b="0" i="0" u="none" strike="noStrike" dirty="0">
                <a:solidFill>
                  <a:srgbClr val="111111"/>
                </a:solidFill>
                <a:effectLst/>
                <a:latin typeface="Fira Sans" panose="020F0502020204030204" pitchFamily="34" charset="0"/>
              </a:rPr>
              <a:t> caldura prin lamelele de aluminiu si </a:t>
            </a:r>
            <a:r>
              <a:rPr lang="ro-RO" b="0" i="0" u="none" strike="noStrike" dirty="0" err="1">
                <a:solidFill>
                  <a:srgbClr val="111111"/>
                </a:solidFill>
                <a:effectLst/>
                <a:latin typeface="Fira Sans" panose="020F0502020204030204" pitchFamily="34" charset="0"/>
              </a:rPr>
              <a:t>invelisul</a:t>
            </a:r>
            <a:r>
              <a:rPr lang="ro-RO" b="0" i="0" u="none" strike="noStrike" dirty="0">
                <a:solidFill>
                  <a:srgbClr val="111111"/>
                </a:solidFill>
                <a:effectLst/>
                <a:latin typeface="Fira Sans" panose="020F0502020204030204" pitchFamily="34" charset="0"/>
              </a:rPr>
              <a:t> special tratat al acestora. Astfel, este generat un strat de aer cald, absorbit de </a:t>
            </a:r>
            <a:r>
              <a:rPr lang="ro-RO" b="0" i="0" u="none" strike="noStrike" dirty="0" err="1">
                <a:solidFill>
                  <a:srgbClr val="111111"/>
                </a:solidFill>
                <a:effectLst/>
                <a:latin typeface="Fira Sans" panose="020F0502020204030204" pitchFamily="34" charset="0"/>
              </a:rPr>
              <a:t>pereti</a:t>
            </a:r>
            <a:r>
              <a:rPr lang="ro-RO" b="0" i="0" u="none" strike="noStrike" dirty="0">
                <a:solidFill>
                  <a:srgbClr val="111111"/>
                </a:solidFill>
                <a:effectLst/>
                <a:latin typeface="Fira Sans" panose="020F0502020204030204" pitchFamily="34" charset="0"/>
              </a:rPr>
              <a:t>. Ulterior, acestia </a:t>
            </a:r>
            <a:r>
              <a:rPr lang="ro-RO" b="0" i="0" u="none" strike="noStrike" dirty="0" err="1">
                <a:solidFill>
                  <a:srgbClr val="111111"/>
                </a:solidFill>
                <a:effectLst/>
                <a:latin typeface="Fira Sans" panose="020F0502020204030204" pitchFamily="34" charset="0"/>
              </a:rPr>
              <a:t>raspandesc</a:t>
            </a:r>
            <a:r>
              <a:rPr lang="ro-RO" b="0" i="0" u="none" strike="noStrike" dirty="0">
                <a:solidFill>
                  <a:srgbClr val="111111"/>
                </a:solidFill>
                <a:effectLst/>
                <a:latin typeface="Fira Sans" panose="020F0502020204030204" pitchFamily="34" charset="0"/>
              </a:rPr>
              <a:t> omogen </a:t>
            </a:r>
            <a:r>
              <a:rPr lang="ro-RO" b="0" i="0" u="none" strike="noStrike" dirty="0" err="1">
                <a:solidFill>
                  <a:srgbClr val="111111"/>
                </a:solidFill>
                <a:effectLst/>
                <a:latin typeface="Fira Sans" panose="020F0502020204030204" pitchFamily="34" charset="0"/>
              </a:rPr>
              <a:t>radiatia</a:t>
            </a:r>
            <a:r>
              <a:rPr lang="ro-RO" b="0" i="0" u="none" strike="noStrike" dirty="0">
                <a:solidFill>
                  <a:srgbClr val="111111"/>
                </a:solidFill>
                <a:effectLst/>
                <a:latin typeface="Fira Sans" panose="020F0502020204030204" pitchFamily="34" charset="0"/>
              </a:rPr>
              <a:t> termica in </a:t>
            </a:r>
            <a:r>
              <a:rPr lang="ro-RO" b="0" i="0" u="none" strike="noStrike" dirty="0" err="1">
                <a:solidFill>
                  <a:srgbClr val="111111"/>
                </a:solidFill>
                <a:effectLst/>
                <a:latin typeface="Fira Sans" panose="020F0502020204030204" pitchFamily="34" charset="0"/>
              </a:rPr>
              <a:t>incapere</a:t>
            </a:r>
            <a:r>
              <a:rPr lang="ro-RO" b="0" i="0" u="none" strike="noStrike" dirty="0">
                <a:solidFill>
                  <a:srgbClr val="111111"/>
                </a:solidFill>
                <a:effectLst/>
                <a:latin typeface="Fira Sans" panose="020F0502020204030204" pitchFamily="34" charset="0"/>
              </a:rPr>
              <a:t>.</a:t>
            </a:r>
          </a:p>
          <a:p>
            <a:pPr fontAlgn="base"/>
            <a:r>
              <a:rPr lang="ro-RO" b="1" i="0" u="none" strike="noStrike" dirty="0">
                <a:solidFill>
                  <a:srgbClr val="111111"/>
                </a:solidFill>
                <a:effectLst/>
                <a:latin typeface="Fira Sans" panose="020F0502020204030204" pitchFamily="34" charset="0"/>
              </a:rPr>
              <a:t>Centralele pe </a:t>
            </a:r>
            <a:r>
              <a:rPr lang="ro-RO" b="1" i="0" u="none" strike="noStrike" dirty="0" err="1">
                <a:solidFill>
                  <a:srgbClr val="111111"/>
                </a:solidFill>
                <a:effectLst/>
                <a:latin typeface="Fira Sans" panose="020F0502020204030204" pitchFamily="34" charset="0"/>
              </a:rPr>
              <a:t>peleti</a:t>
            </a:r>
            <a:endParaRPr lang="ro-RO" b="0" i="0" u="none" strike="noStrike" dirty="0">
              <a:solidFill>
                <a:srgbClr val="111111"/>
              </a:solidFill>
              <a:effectLst/>
              <a:latin typeface="Fira Sans" panose="020F0502020204030204" pitchFamily="34" charset="0"/>
            </a:endParaRPr>
          </a:p>
          <a:p>
            <a:pPr fontAlgn="base"/>
            <a:r>
              <a:rPr lang="ro-RO" b="0" i="0" u="none" strike="noStrike" dirty="0">
                <a:solidFill>
                  <a:srgbClr val="111111"/>
                </a:solidFill>
                <a:effectLst/>
                <a:latin typeface="Fira Sans" panose="020F0502020204030204" pitchFamily="34" charset="0"/>
              </a:rPr>
              <a:t>Pot asigura </a:t>
            </a:r>
            <a:r>
              <a:rPr lang="ro-RO" b="0" i="0" u="none" strike="noStrike" dirty="0" err="1">
                <a:solidFill>
                  <a:srgbClr val="111111"/>
                </a:solidFill>
                <a:effectLst/>
                <a:latin typeface="Fira Sans" panose="020F0502020204030204" pitchFamily="34" charset="0"/>
              </a:rPr>
              <a:t>atat</a:t>
            </a:r>
            <a:r>
              <a:rPr lang="ro-RO" b="0" i="0" u="none" strike="noStrike" dirty="0">
                <a:solidFill>
                  <a:srgbClr val="111111"/>
                </a:solidFill>
                <a:effectLst/>
                <a:latin typeface="Fira Sans" panose="020F0502020204030204" pitchFamily="34" charset="0"/>
              </a:rPr>
              <a:t> </a:t>
            </a:r>
            <a:r>
              <a:rPr lang="ro-RO" b="0" i="0" u="none" strike="noStrike" dirty="0" err="1">
                <a:solidFill>
                  <a:srgbClr val="111111"/>
                </a:solidFill>
                <a:effectLst/>
                <a:latin typeface="Fira Sans" panose="020F0502020204030204" pitchFamily="34" charset="0"/>
              </a:rPr>
              <a:t>incalzirea</a:t>
            </a:r>
            <a:r>
              <a:rPr lang="ro-RO" b="0" i="0" u="none" strike="noStrike" dirty="0">
                <a:solidFill>
                  <a:srgbClr val="111111"/>
                </a:solidFill>
                <a:effectLst/>
                <a:latin typeface="Fira Sans" panose="020F0502020204030204" pitchFamily="34" charset="0"/>
              </a:rPr>
              <a:t> </a:t>
            </a:r>
            <a:r>
              <a:rPr lang="ro-RO" b="0" i="0" u="none" strike="noStrike" dirty="0" err="1">
                <a:solidFill>
                  <a:srgbClr val="111111"/>
                </a:solidFill>
                <a:effectLst/>
                <a:latin typeface="Fira Sans" panose="020F0502020204030204" pitchFamily="34" charset="0"/>
              </a:rPr>
              <a:t>locuintei</a:t>
            </a:r>
            <a:r>
              <a:rPr lang="ro-RO" b="0" i="0" u="none" strike="noStrike" dirty="0">
                <a:solidFill>
                  <a:srgbClr val="111111"/>
                </a:solidFill>
                <a:effectLst/>
                <a:latin typeface="Fira Sans" panose="020F0502020204030204" pitchFamily="34" charset="0"/>
              </a:rPr>
              <a:t>, cat si apa calda menajera. </a:t>
            </a:r>
            <a:r>
              <a:rPr lang="ro-RO" b="0" i="0" u="none" strike="noStrike" dirty="0" err="1">
                <a:solidFill>
                  <a:srgbClr val="111111"/>
                </a:solidFill>
                <a:effectLst/>
                <a:latin typeface="Fira Sans" panose="020F0502020204030204" pitchFamily="34" charset="0"/>
              </a:rPr>
              <a:t>Functioneaza</a:t>
            </a:r>
            <a:r>
              <a:rPr lang="ro-RO" b="0" i="0" u="none" strike="noStrike" dirty="0">
                <a:solidFill>
                  <a:srgbClr val="111111"/>
                </a:solidFill>
                <a:effectLst/>
                <a:latin typeface="Fira Sans" panose="020F0502020204030204" pitchFamily="34" charset="0"/>
              </a:rPr>
              <a:t> ca o centrala proprie pe gaz, doar ca elementul ars </a:t>
            </a:r>
            <a:r>
              <a:rPr lang="ro-RO" b="0" i="0" u="none" strike="noStrike" dirty="0" err="1">
                <a:solidFill>
                  <a:srgbClr val="111111"/>
                </a:solidFill>
                <a:effectLst/>
                <a:latin typeface="Fira Sans" panose="020F0502020204030204" pitchFamily="34" charset="0"/>
              </a:rPr>
              <a:t>il</a:t>
            </a:r>
            <a:r>
              <a:rPr lang="ro-RO" b="0" i="0" u="none" strike="noStrike" dirty="0">
                <a:solidFill>
                  <a:srgbClr val="111111"/>
                </a:solidFill>
                <a:effectLst/>
                <a:latin typeface="Fira Sans" panose="020F0502020204030204" pitchFamily="34" charset="0"/>
              </a:rPr>
              <a:t> </a:t>
            </a:r>
            <a:r>
              <a:rPr lang="ro-RO" b="0" i="0" u="none" strike="noStrike" dirty="0" err="1">
                <a:solidFill>
                  <a:srgbClr val="111111"/>
                </a:solidFill>
                <a:effectLst/>
                <a:latin typeface="Fira Sans" panose="020F0502020204030204" pitchFamily="34" charset="0"/>
              </a:rPr>
              <a:t>reprezinta</a:t>
            </a:r>
            <a:r>
              <a:rPr lang="ro-RO" b="0" i="0" u="none" strike="noStrike" dirty="0">
                <a:solidFill>
                  <a:srgbClr val="111111"/>
                </a:solidFill>
                <a:effectLst/>
                <a:latin typeface="Fira Sans" panose="020F0502020204030204" pitchFamily="34" charset="0"/>
              </a:rPr>
              <a:t> </a:t>
            </a:r>
            <a:r>
              <a:rPr lang="ro-RO" b="0" i="0" u="none" strike="noStrike" dirty="0" err="1">
                <a:solidFill>
                  <a:srgbClr val="111111"/>
                </a:solidFill>
                <a:effectLst/>
                <a:latin typeface="Fira Sans" panose="020F0502020204030204" pitchFamily="34" charset="0"/>
              </a:rPr>
              <a:t>peletii</a:t>
            </a:r>
            <a:r>
              <a:rPr lang="ro-RO" b="0" i="0" u="none" strike="noStrike" dirty="0">
                <a:solidFill>
                  <a:srgbClr val="111111"/>
                </a:solidFill>
                <a:effectLst/>
                <a:latin typeface="Fira Sans" panose="020F0502020204030204" pitchFamily="34" charset="0"/>
              </a:rPr>
              <a:t>, o alternativa mai ecologica si mai eficienta </a:t>
            </a:r>
            <a:r>
              <a:rPr lang="ro-RO" b="0" i="0" u="none" strike="noStrike" dirty="0" err="1">
                <a:solidFill>
                  <a:srgbClr val="111111"/>
                </a:solidFill>
                <a:effectLst/>
                <a:latin typeface="Fira Sans" panose="020F0502020204030204" pitchFamily="34" charset="0"/>
              </a:rPr>
              <a:t>decat</a:t>
            </a:r>
            <a:r>
              <a:rPr lang="ro-RO" b="0" i="0" u="none" strike="noStrike" dirty="0">
                <a:solidFill>
                  <a:srgbClr val="111111"/>
                </a:solidFill>
                <a:effectLst/>
                <a:latin typeface="Fira Sans" panose="020F0502020204030204" pitchFamily="34" charset="0"/>
              </a:rPr>
              <a:t> lemnul clasic. </a:t>
            </a:r>
            <a:r>
              <a:rPr lang="ro-RO" b="0" i="0" u="none" strike="noStrike" dirty="0" err="1">
                <a:solidFill>
                  <a:srgbClr val="111111"/>
                </a:solidFill>
                <a:effectLst/>
                <a:latin typeface="Fira Sans" panose="020F0502020204030204" pitchFamily="34" charset="0"/>
              </a:rPr>
              <a:t>Peletii</a:t>
            </a:r>
            <a:r>
              <a:rPr lang="ro-RO" b="0" i="0" u="none" strike="noStrike" dirty="0">
                <a:solidFill>
                  <a:srgbClr val="111111"/>
                </a:solidFill>
                <a:effectLst/>
                <a:latin typeface="Fira Sans" panose="020F0502020204030204" pitchFamily="34" charset="0"/>
              </a:rPr>
              <a:t> sunt </a:t>
            </a:r>
            <a:r>
              <a:rPr lang="ro-RO" b="0" i="0" u="none" strike="noStrike" dirty="0" err="1">
                <a:solidFill>
                  <a:srgbClr val="111111"/>
                </a:solidFill>
                <a:effectLst/>
                <a:latin typeface="Fira Sans" panose="020F0502020204030204" pitchFamily="34" charset="0"/>
              </a:rPr>
              <a:t>niste</a:t>
            </a:r>
            <a:r>
              <a:rPr lang="ro-RO" b="0" i="0" u="none" strike="noStrike" dirty="0">
                <a:solidFill>
                  <a:srgbClr val="111111"/>
                </a:solidFill>
                <a:effectLst/>
                <a:latin typeface="Fira Sans" panose="020F0502020204030204" pitchFamily="34" charset="0"/>
              </a:rPr>
              <a:t> capsule din </a:t>
            </a:r>
            <a:r>
              <a:rPr lang="ro-RO" b="0" i="0" u="none" strike="noStrike" dirty="0" err="1">
                <a:solidFill>
                  <a:srgbClr val="111111"/>
                </a:solidFill>
                <a:effectLst/>
                <a:latin typeface="Fira Sans" panose="020F0502020204030204" pitchFamily="34" charset="0"/>
              </a:rPr>
              <a:t>rumegus</a:t>
            </a:r>
            <a:r>
              <a:rPr lang="ro-RO" b="0" i="0" u="none" strike="noStrike" dirty="0">
                <a:solidFill>
                  <a:srgbClr val="111111"/>
                </a:solidFill>
                <a:effectLst/>
                <a:latin typeface="Fira Sans" panose="020F0502020204030204" pitchFamily="34" charset="0"/>
              </a:rPr>
              <a:t> presat, care au marele avantaj ca permit o totala automatizare a </a:t>
            </a:r>
            <a:r>
              <a:rPr lang="ro-RO" b="0" i="0" u="none" strike="noStrike" dirty="0" err="1">
                <a:solidFill>
                  <a:srgbClr val="111111"/>
                </a:solidFill>
                <a:effectLst/>
                <a:latin typeface="Fira Sans" panose="020F0502020204030204" pitchFamily="34" charset="0"/>
              </a:rPr>
              <a:t>incarcarii</a:t>
            </a:r>
            <a:r>
              <a:rPr lang="ro-RO" b="0" i="0" u="none" strike="noStrike" dirty="0">
                <a:solidFill>
                  <a:srgbClr val="111111"/>
                </a:solidFill>
                <a:effectLst/>
                <a:latin typeface="Fira Sans" panose="020F0502020204030204" pitchFamily="34" charset="0"/>
              </a:rPr>
              <a:t>, gratie unui sistem de control cu microprocesor.</a:t>
            </a:r>
          </a:p>
          <a:p>
            <a:endParaRPr lang="ro-RO" dirty="0"/>
          </a:p>
        </p:txBody>
      </p:sp>
    </p:spTree>
    <p:extLst>
      <p:ext uri="{BB962C8B-B14F-4D97-AF65-F5344CB8AC3E}">
        <p14:creationId xmlns:p14="http://schemas.microsoft.com/office/powerpoint/2010/main" val="199966105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asetăText 4">
            <a:extLst>
              <a:ext uri="{FF2B5EF4-FFF2-40B4-BE49-F238E27FC236}">
                <a16:creationId xmlns:a16="http://schemas.microsoft.com/office/drawing/2014/main" id="{ED19A70D-B393-5B7B-ADDB-559868FBA54E}"/>
              </a:ext>
            </a:extLst>
          </p:cNvPr>
          <p:cNvSpPr txBox="1"/>
          <p:nvPr/>
        </p:nvSpPr>
        <p:spPr>
          <a:xfrm>
            <a:off x="370158" y="612844"/>
            <a:ext cx="5360329" cy="56323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fontAlgn="base"/>
            <a:r>
              <a:rPr lang="ro-RO" b="1" i="0" u="none" strike="noStrike" dirty="0">
                <a:solidFill>
                  <a:srgbClr val="111111"/>
                </a:solidFill>
                <a:effectLst/>
                <a:latin typeface="Fira Sans" panose="020B0503050000020004" pitchFamily="34" charset="0"/>
              </a:rPr>
              <a:t>Panourile solare</a:t>
            </a:r>
            <a:endParaRPr lang="ro-RO" b="0" i="0" u="none" strike="noStrike" dirty="0">
              <a:solidFill>
                <a:srgbClr val="111111"/>
              </a:solidFill>
              <a:effectLst/>
              <a:latin typeface="Fira Sans" panose="020B0503050000020004" pitchFamily="34" charset="0"/>
            </a:endParaRPr>
          </a:p>
          <a:p>
            <a:pPr algn="l" fontAlgn="base"/>
            <a:r>
              <a:rPr lang="ro-RO" b="0" i="0" u="none" strike="noStrike" dirty="0" err="1">
                <a:solidFill>
                  <a:srgbClr val="111111"/>
                </a:solidFill>
                <a:effectLst/>
                <a:latin typeface="Fira Sans" panose="020B0503050000020004" pitchFamily="34" charset="0"/>
              </a:rPr>
              <a:t>Completeaza</a:t>
            </a:r>
            <a:r>
              <a:rPr lang="ro-RO" b="0" i="0" u="none" strike="noStrike" dirty="0">
                <a:solidFill>
                  <a:srgbClr val="111111"/>
                </a:solidFill>
                <a:effectLst/>
                <a:latin typeface="Fira Sans" panose="020B0503050000020004" pitchFamily="34" charset="0"/>
              </a:rPr>
              <a:t> necesarul de energie al unei pompe de caldura, care </a:t>
            </a:r>
            <a:r>
              <a:rPr lang="ro-RO" b="0" i="0" u="none" strike="noStrike" dirty="0" err="1">
                <a:solidFill>
                  <a:srgbClr val="111111"/>
                </a:solidFill>
                <a:effectLst/>
                <a:latin typeface="Fira Sans" panose="020B0503050000020004" pitchFamily="34" charset="0"/>
              </a:rPr>
              <a:t>incalzeste</a:t>
            </a:r>
            <a:r>
              <a:rPr lang="ro-RO" b="0" i="0" u="none" strike="noStrike" dirty="0">
                <a:solidFill>
                  <a:srgbClr val="111111"/>
                </a:solidFill>
                <a:effectLst/>
                <a:latin typeface="Fira Sans" panose="020B0503050000020004" pitchFamily="34" charset="0"/>
              </a:rPr>
              <a:t> si </a:t>
            </a:r>
            <a:r>
              <a:rPr lang="ro-RO" b="0" i="0" u="none" strike="noStrike" dirty="0" err="1">
                <a:solidFill>
                  <a:srgbClr val="111111"/>
                </a:solidFill>
                <a:effectLst/>
                <a:latin typeface="Fira Sans" panose="020B0503050000020004" pitchFamily="34" charset="0"/>
              </a:rPr>
              <a:t>climatizeaza</a:t>
            </a:r>
            <a:r>
              <a:rPr lang="ro-RO" b="0" i="0" u="none" strike="noStrike" dirty="0">
                <a:solidFill>
                  <a:srgbClr val="111111"/>
                </a:solidFill>
                <a:effectLst/>
                <a:latin typeface="Fira Sans" panose="020B0503050000020004" pitchFamily="34" charset="0"/>
              </a:rPr>
              <a:t> integral o casa. Se </a:t>
            </a:r>
            <a:r>
              <a:rPr lang="ro-RO" b="0" i="0" u="none" strike="noStrike" dirty="0" err="1">
                <a:solidFill>
                  <a:srgbClr val="111111"/>
                </a:solidFill>
                <a:effectLst/>
                <a:latin typeface="Fira Sans" panose="020B0503050000020004" pitchFamily="34" charset="0"/>
              </a:rPr>
              <a:t>estimeaza</a:t>
            </a:r>
            <a:r>
              <a:rPr lang="ro-RO" b="0" i="0" u="none" strike="noStrike" dirty="0">
                <a:solidFill>
                  <a:srgbClr val="111111"/>
                </a:solidFill>
                <a:effectLst/>
                <a:latin typeface="Fira Sans" panose="020B0503050000020004" pitchFamily="34" charset="0"/>
              </a:rPr>
              <a:t> ca, pentru aproximativ 4 </a:t>
            </a:r>
            <a:r>
              <a:rPr lang="ro-RO" b="0" i="0" u="none" strike="noStrike" dirty="0" err="1">
                <a:solidFill>
                  <a:srgbClr val="111111"/>
                </a:solidFill>
                <a:effectLst/>
                <a:latin typeface="Fira Sans" panose="020B0503050000020004" pitchFamily="34" charset="0"/>
              </a:rPr>
              <a:t>kilowati</a:t>
            </a:r>
            <a:r>
              <a:rPr lang="ro-RO" b="0" i="0" u="none" strike="noStrike" dirty="0">
                <a:solidFill>
                  <a:srgbClr val="111111"/>
                </a:solidFill>
                <a:effectLst/>
                <a:latin typeface="Fira Sans" panose="020B0503050000020004" pitchFamily="34" charset="0"/>
              </a:rPr>
              <a:t> de energie termica livrata, pompa de caldura are nevoie de numai 1 kilowatt de electricitate.</a:t>
            </a:r>
          </a:p>
          <a:p>
            <a:pPr algn="l" fontAlgn="base"/>
            <a:r>
              <a:rPr lang="ro-RO" b="1" i="0" u="none" strike="noStrike" dirty="0">
                <a:solidFill>
                  <a:srgbClr val="111111"/>
                </a:solidFill>
                <a:effectLst/>
                <a:latin typeface="Fira Sans" panose="020B0503050000020004" pitchFamily="34" charset="0"/>
              </a:rPr>
              <a:t>Pompele de caldura ecologice</a:t>
            </a:r>
            <a:endParaRPr lang="ro-RO" b="0" i="0" u="none" strike="noStrike" dirty="0">
              <a:solidFill>
                <a:srgbClr val="111111"/>
              </a:solidFill>
              <a:effectLst/>
              <a:latin typeface="Fira Sans" panose="020B0503050000020004" pitchFamily="34" charset="0"/>
            </a:endParaRPr>
          </a:p>
          <a:p>
            <a:pPr algn="l" fontAlgn="base"/>
            <a:r>
              <a:rPr lang="ro-RO" b="0" i="0" u="none" strike="noStrike" dirty="0" err="1">
                <a:solidFill>
                  <a:srgbClr val="111111"/>
                </a:solidFill>
                <a:effectLst/>
                <a:latin typeface="Fira Sans" panose="020B0503050000020004" pitchFamily="34" charset="0"/>
              </a:rPr>
              <a:t>Functioneaza</a:t>
            </a:r>
            <a:r>
              <a:rPr lang="ro-RO" b="0" i="0" u="none" strike="noStrike" dirty="0">
                <a:solidFill>
                  <a:srgbClr val="111111"/>
                </a:solidFill>
                <a:effectLst/>
                <a:latin typeface="Fira Sans" panose="020B0503050000020004" pitchFamily="34" charset="0"/>
              </a:rPr>
              <a:t> </a:t>
            </a:r>
            <a:r>
              <a:rPr lang="ro-RO" b="0" i="0" u="none" strike="noStrike" dirty="0" err="1">
                <a:solidFill>
                  <a:srgbClr val="111111"/>
                </a:solidFill>
                <a:effectLst/>
                <a:latin typeface="Fira Sans" panose="020B0503050000020004" pitchFamily="34" charset="0"/>
              </a:rPr>
              <a:t>atat</a:t>
            </a:r>
            <a:r>
              <a:rPr lang="ro-RO" b="0" i="0" u="none" strike="noStrike" dirty="0">
                <a:solidFill>
                  <a:srgbClr val="111111"/>
                </a:solidFill>
                <a:effectLst/>
                <a:latin typeface="Fira Sans" panose="020B0503050000020004" pitchFamily="34" charset="0"/>
              </a:rPr>
              <a:t> cu ajutorul </a:t>
            </a:r>
            <a:r>
              <a:rPr lang="ro-RO" b="0" i="0" u="none" strike="noStrike" dirty="0" err="1">
                <a:solidFill>
                  <a:srgbClr val="111111"/>
                </a:solidFill>
                <a:effectLst/>
                <a:latin typeface="Fira Sans" panose="020B0503050000020004" pitchFamily="34" charset="0"/>
              </a:rPr>
              <a:t>caldurii</a:t>
            </a:r>
            <a:r>
              <a:rPr lang="ro-RO" b="0" i="0" u="none" strike="noStrike" dirty="0">
                <a:solidFill>
                  <a:srgbClr val="111111"/>
                </a:solidFill>
                <a:effectLst/>
                <a:latin typeface="Fira Sans" panose="020B0503050000020004" pitchFamily="34" charset="0"/>
              </a:rPr>
              <a:t> acumulate in sol, prin formarea unor sonde in </a:t>
            </a:r>
            <a:r>
              <a:rPr lang="ro-RO" b="0" i="0" u="none" strike="noStrike" dirty="0" err="1">
                <a:solidFill>
                  <a:srgbClr val="111111"/>
                </a:solidFill>
                <a:effectLst/>
                <a:latin typeface="Fira Sans" panose="020B0503050000020004" pitchFamily="34" charset="0"/>
              </a:rPr>
              <a:t>pamantul</a:t>
            </a:r>
            <a:r>
              <a:rPr lang="ro-RO" b="0" i="0" u="none" strike="noStrike" dirty="0">
                <a:solidFill>
                  <a:srgbClr val="111111"/>
                </a:solidFill>
                <a:effectLst/>
                <a:latin typeface="Fira Sans" panose="020B0503050000020004" pitchFamily="34" charset="0"/>
              </a:rPr>
              <a:t> din </a:t>
            </a:r>
            <a:r>
              <a:rPr lang="ro-RO" b="0" i="0" u="none" strike="noStrike" dirty="0" err="1">
                <a:solidFill>
                  <a:srgbClr val="111111"/>
                </a:solidFill>
                <a:effectLst/>
                <a:latin typeface="Fira Sans" panose="020B0503050000020004" pitchFamily="34" charset="0"/>
              </a:rPr>
              <a:t>gradina</a:t>
            </a:r>
            <a:r>
              <a:rPr lang="ro-RO" b="0" i="0" u="none" strike="noStrike" dirty="0">
                <a:solidFill>
                  <a:srgbClr val="111111"/>
                </a:solidFill>
                <a:effectLst/>
                <a:latin typeface="Fira Sans" panose="020B0503050000020004" pitchFamily="34" charset="0"/>
              </a:rPr>
              <a:t>, cat si pe baza energiei furnizate de apa subterana sau de cea din lacurile ori din </a:t>
            </a:r>
            <a:r>
              <a:rPr lang="ro-RO" b="0" i="0" u="none" strike="noStrike" dirty="0" err="1">
                <a:solidFill>
                  <a:srgbClr val="111111"/>
                </a:solidFill>
                <a:effectLst/>
                <a:latin typeface="Fira Sans" panose="020B0503050000020004" pitchFamily="34" charset="0"/>
              </a:rPr>
              <a:t>raurile</a:t>
            </a:r>
            <a:r>
              <a:rPr lang="ro-RO" b="0" i="0" u="none" strike="noStrike" dirty="0">
                <a:solidFill>
                  <a:srgbClr val="111111"/>
                </a:solidFill>
                <a:effectLst/>
                <a:latin typeface="Fira Sans" panose="020B0503050000020004" pitchFamily="34" charset="0"/>
              </a:rPr>
              <a:t> </a:t>
            </a:r>
            <a:r>
              <a:rPr lang="ro-RO" b="0" i="0" u="none" strike="noStrike" dirty="0" err="1">
                <a:solidFill>
                  <a:srgbClr val="111111"/>
                </a:solidFill>
                <a:effectLst/>
                <a:latin typeface="Fira Sans" panose="020B0503050000020004" pitchFamily="34" charset="0"/>
              </a:rPr>
              <a:t>invecinate</a:t>
            </a:r>
            <a:r>
              <a:rPr lang="ro-RO" b="0" i="0" u="none" strike="noStrike" dirty="0">
                <a:solidFill>
                  <a:srgbClr val="111111"/>
                </a:solidFill>
                <a:effectLst/>
                <a:latin typeface="Fira Sans" panose="020B0503050000020004" pitchFamily="34" charset="0"/>
              </a:rPr>
              <a:t>. De asemenea, pot valorifica energia din aerul exterior casei, caz in care merg pe </a:t>
            </a:r>
            <a:r>
              <a:rPr lang="ro-RO" b="0" i="0" u="none" strike="noStrike" dirty="0" err="1">
                <a:solidFill>
                  <a:srgbClr val="111111"/>
                </a:solidFill>
                <a:effectLst/>
                <a:latin typeface="Fira Sans" panose="020B0503050000020004" pitchFamily="34" charset="0"/>
              </a:rPr>
              <a:t>acelasi</a:t>
            </a:r>
            <a:r>
              <a:rPr lang="ro-RO" b="0" i="0" u="none" strike="noStrike" dirty="0">
                <a:solidFill>
                  <a:srgbClr val="111111"/>
                </a:solidFill>
                <a:effectLst/>
                <a:latin typeface="Fira Sans" panose="020B0503050000020004" pitchFamily="34" charset="0"/>
              </a:rPr>
              <a:t> principiu ca o pompa de caldura din sol.</a:t>
            </a:r>
          </a:p>
          <a:p>
            <a:pPr algn="l" fontAlgn="base"/>
            <a:r>
              <a:rPr lang="ro-RO" b="1" i="0" u="none" strike="noStrike" dirty="0">
                <a:solidFill>
                  <a:srgbClr val="111111"/>
                </a:solidFill>
                <a:effectLst/>
                <a:latin typeface="Fira Sans" panose="020B0503050000020004" pitchFamily="34" charset="0"/>
              </a:rPr>
              <a:t>Panourile fotovoltaice</a:t>
            </a:r>
            <a:endParaRPr lang="ro-RO" b="0" i="0" u="none" strike="noStrike" dirty="0">
              <a:solidFill>
                <a:srgbClr val="111111"/>
              </a:solidFill>
              <a:effectLst/>
              <a:latin typeface="Fira Sans" panose="020B0503050000020004" pitchFamily="34" charset="0"/>
            </a:endParaRPr>
          </a:p>
          <a:p>
            <a:pPr algn="l" fontAlgn="base"/>
            <a:r>
              <a:rPr lang="ro-RO" b="0" i="0" u="none" strike="noStrike" dirty="0" err="1">
                <a:solidFill>
                  <a:srgbClr val="111111"/>
                </a:solidFill>
                <a:effectLst/>
                <a:latin typeface="Fira Sans" panose="020B0503050000020004" pitchFamily="34" charset="0"/>
              </a:rPr>
              <a:t>Furnizeaza</a:t>
            </a:r>
            <a:r>
              <a:rPr lang="ro-RO" b="0" i="0" u="none" strike="noStrike" dirty="0">
                <a:solidFill>
                  <a:srgbClr val="111111"/>
                </a:solidFill>
                <a:effectLst/>
                <a:latin typeface="Fira Sans" panose="020B0503050000020004" pitchFamily="34" charset="0"/>
              </a:rPr>
              <a:t> energie electrica prin captarea si convertirea energiei solare. Cu energia electrica produsa se poate alimenta un aparat electric pentru a </a:t>
            </a:r>
            <a:r>
              <a:rPr lang="ro-RO" b="0" i="0" u="none" strike="noStrike" dirty="0" err="1">
                <a:solidFill>
                  <a:srgbClr val="111111"/>
                </a:solidFill>
                <a:effectLst/>
                <a:latin typeface="Fira Sans" panose="020B0503050000020004" pitchFamily="34" charset="0"/>
              </a:rPr>
              <a:t>incalzi</a:t>
            </a:r>
            <a:r>
              <a:rPr lang="ro-RO" b="0" i="0" u="none" strike="noStrike" dirty="0">
                <a:solidFill>
                  <a:srgbClr val="111111"/>
                </a:solidFill>
                <a:effectLst/>
                <a:latin typeface="Fira Sans" panose="020B0503050000020004" pitchFamily="34" charset="0"/>
              </a:rPr>
              <a:t> </a:t>
            </a:r>
            <a:r>
              <a:rPr lang="ro-RO" b="0" i="0" u="none" strike="noStrike" dirty="0" err="1">
                <a:solidFill>
                  <a:srgbClr val="111111"/>
                </a:solidFill>
                <a:effectLst/>
                <a:latin typeface="Fira Sans" panose="020B0503050000020004" pitchFamily="34" charset="0"/>
              </a:rPr>
              <a:t>locuinta</a:t>
            </a:r>
            <a:r>
              <a:rPr lang="ro-RO" b="0" i="0" u="none" strike="noStrike" dirty="0">
                <a:solidFill>
                  <a:srgbClr val="111111"/>
                </a:solidFill>
                <a:effectLst/>
                <a:latin typeface="Fira Sans" panose="020B0503050000020004" pitchFamily="34" charset="0"/>
              </a:rPr>
              <a:t>.</a:t>
            </a:r>
          </a:p>
        </p:txBody>
      </p:sp>
      <p:pic>
        <p:nvPicPr>
          <p:cNvPr id="6" name="Imagine 5">
            <a:extLst>
              <a:ext uri="{FF2B5EF4-FFF2-40B4-BE49-F238E27FC236}">
                <a16:creationId xmlns:a16="http://schemas.microsoft.com/office/drawing/2014/main" id="{B878B0C3-C90D-F75B-E569-E838ED8BE57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23062" y="692411"/>
            <a:ext cx="5598780" cy="51372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792646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>
            <a:extLst>
              <a:ext uri="{FF2B5EF4-FFF2-40B4-BE49-F238E27FC236}">
                <a16:creationId xmlns:a16="http://schemas.microsoft.com/office/drawing/2014/main" id="{396DD1BD-1D2A-8EE1-65DB-F3B116E250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33600" y="247804"/>
            <a:ext cx="10058400" cy="1371600"/>
          </a:xfrm>
        </p:spPr>
        <p:txBody>
          <a:bodyPr>
            <a:normAutofit fontScale="90000"/>
          </a:bodyPr>
          <a:lstStyle/>
          <a:p>
            <a:r>
              <a:rPr lang="ro-RO" dirty="0"/>
              <a:t>Impactul instalațiilor de încălzire asupra mediului </a:t>
            </a:r>
          </a:p>
        </p:txBody>
      </p:sp>
      <p:sp>
        <p:nvSpPr>
          <p:cNvPr id="4" name="CasetăText 3">
            <a:extLst>
              <a:ext uri="{FF2B5EF4-FFF2-40B4-BE49-F238E27FC236}">
                <a16:creationId xmlns:a16="http://schemas.microsoft.com/office/drawing/2014/main" id="{C2306CEA-E6CE-870D-69A2-04B8D4637F98}"/>
              </a:ext>
            </a:extLst>
          </p:cNvPr>
          <p:cNvSpPr txBox="1"/>
          <p:nvPr/>
        </p:nvSpPr>
        <p:spPr>
          <a:xfrm>
            <a:off x="223644" y="1808882"/>
            <a:ext cx="11744712" cy="480131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ro-RO" sz="1800" b="1" i="0" u="none" strike="noStrike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Masurile cu caracter general din cadrul grupului pentru reducerea impactului </a:t>
            </a:r>
            <a:r>
              <a:rPr lang="ro-RO" sz="1800" b="1" i="0" u="none" strike="noStrike" dirty="0" err="1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instalaţiilor</a:t>
            </a:r>
            <a:r>
              <a:rPr lang="ro-RO" sz="1800" b="1" i="0" u="none" strike="noStrike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 asupra mediului:</a:t>
            </a:r>
            <a:endParaRPr lang="ro-RO" b="0" i="0" u="none" strike="noStrike" dirty="0">
              <a:solidFill>
                <a:srgbClr val="333333"/>
              </a:solidFill>
              <a:effectLst/>
              <a:latin typeface="Arial" panose="020B0604020202020204" pitchFamily="34" charset="0"/>
            </a:endParaRPr>
          </a:p>
          <a:p>
            <a:pPr algn="l">
              <a:buFont typeface="Arial" panose="020B0604020202020204" pitchFamily="34" charset="0"/>
              <a:buChar char="•"/>
            </a:pPr>
            <a:r>
              <a:rPr lang="ro-RO" sz="1800" b="0" i="0" u="none" strike="noStrike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Utilizarea echipamentelor ecologice/eliminarea condensatoarelor electrice cu PCB (dielectric impregnat cu </a:t>
            </a:r>
            <a:r>
              <a:rPr lang="ro-RO" sz="1800" b="0" i="0" u="none" strike="noStrike" dirty="0" err="1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bifenil</a:t>
            </a:r>
            <a:r>
              <a:rPr lang="ro-RO" sz="1800" b="0" i="0" u="none" strike="noStrike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ro-RO" sz="1800" b="0" i="0" u="none" strike="noStrike" dirty="0" err="1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policlorurat</a:t>
            </a:r>
            <a:r>
              <a:rPr lang="ro-RO" sz="1800" b="0" i="0" u="none" strike="noStrike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) stocate </a:t>
            </a:r>
            <a:r>
              <a:rPr lang="ro-RO" sz="1800" b="0" i="0" u="none" strike="noStrike" dirty="0" err="1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şi</a:t>
            </a:r>
            <a:r>
              <a:rPr lang="ro-RO" sz="1800" b="0" i="0" u="none" strike="noStrike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 a celor montate </a:t>
            </a:r>
            <a:r>
              <a:rPr lang="ro-RO" sz="1800" b="0" i="0" u="none" strike="noStrike" dirty="0" err="1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înca</a:t>
            </a:r>
            <a:r>
              <a:rPr lang="ro-RO" sz="1800" b="0" i="0" u="none" strike="noStrike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 în </a:t>
            </a:r>
            <a:r>
              <a:rPr lang="ro-RO" sz="1800" b="0" i="0" u="none" strike="noStrike" dirty="0" err="1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instalatii</a:t>
            </a:r>
            <a:r>
              <a:rPr lang="ro-RO" sz="1800" b="0" i="0" u="none" strike="noStrike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, conform prevederilor legale;</a:t>
            </a:r>
            <a:endParaRPr lang="ro-RO" b="0" i="0" u="none" strike="noStrike" dirty="0">
              <a:solidFill>
                <a:srgbClr val="333333"/>
              </a:solidFill>
              <a:effectLst/>
              <a:latin typeface="Helvetica Neue" panose="02000503000000020004" pitchFamily="2"/>
            </a:endParaRPr>
          </a:p>
          <a:p>
            <a:pPr algn="l">
              <a:buFont typeface="Arial" panose="020B0604020202020204" pitchFamily="34" charset="0"/>
              <a:buChar char="•"/>
            </a:pPr>
            <a:r>
              <a:rPr lang="ro-RO" sz="1800" b="0" i="0" u="none" strike="noStrike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Reducerea pierderilor de energie electrică, reducerea emisiilor de gaze cu efect de seră prin modernizarea </a:t>
            </a:r>
            <a:r>
              <a:rPr lang="ro-RO" sz="1800" b="0" i="0" u="none" strike="noStrike" dirty="0" err="1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instalaţiilor</a:t>
            </a:r>
            <a:r>
              <a:rPr lang="ro-RO" sz="1800" b="0" i="0" u="none" strike="noStrike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 – promovarea </a:t>
            </a:r>
            <a:r>
              <a:rPr lang="ro-RO" sz="1800" b="0" i="0" u="none" strike="noStrike" dirty="0" err="1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reţelelor</a:t>
            </a:r>
            <a:r>
              <a:rPr lang="ro-RO" sz="1800" b="0" i="0" u="none" strike="noStrike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 inteligente;</a:t>
            </a:r>
            <a:endParaRPr lang="ro-RO" b="0" i="0" u="none" strike="noStrike" dirty="0">
              <a:solidFill>
                <a:srgbClr val="333333"/>
              </a:solidFill>
              <a:effectLst/>
              <a:latin typeface="Helvetica Neue" panose="02000503000000020004" pitchFamily="2"/>
            </a:endParaRPr>
          </a:p>
          <a:p>
            <a:pPr algn="l">
              <a:buFont typeface="Arial" panose="020B0604020202020204" pitchFamily="34" charset="0"/>
              <a:buChar char="•"/>
            </a:pPr>
            <a:r>
              <a:rPr lang="ro-RO" sz="1800" b="0" i="0" u="none" strike="noStrike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Prevenirea poluării solului prin asigurarea unei </a:t>
            </a:r>
            <a:r>
              <a:rPr lang="ro-RO" sz="1800" b="0" i="0" u="none" strike="noStrike" dirty="0" err="1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mentenanţe</a:t>
            </a:r>
            <a:r>
              <a:rPr lang="ro-RO" sz="1800" b="0" i="0" u="none" strike="noStrike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 de calitate;</a:t>
            </a:r>
            <a:endParaRPr lang="ro-RO" b="0" i="0" u="none" strike="noStrike" dirty="0">
              <a:solidFill>
                <a:srgbClr val="333333"/>
              </a:solidFill>
              <a:effectLst/>
              <a:latin typeface="Helvetica Neue" panose="02000503000000020004" pitchFamily="2"/>
            </a:endParaRPr>
          </a:p>
          <a:p>
            <a:pPr algn="l">
              <a:buFont typeface="Arial" panose="020B0604020202020204" pitchFamily="34" charset="0"/>
              <a:buChar char="•"/>
            </a:pPr>
            <a:r>
              <a:rPr lang="ro-RO" sz="1800" b="0" i="0" u="none" strike="noStrike" dirty="0" err="1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Intervenţia</a:t>
            </a:r>
            <a:r>
              <a:rPr lang="ro-RO" sz="1800" b="0" i="0" u="none" strike="noStrike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 operativă pentru prevenirea </a:t>
            </a:r>
            <a:r>
              <a:rPr lang="ro-RO" sz="1800" b="0" i="0" u="none" strike="noStrike" dirty="0" err="1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şi</a:t>
            </a:r>
            <a:r>
              <a:rPr lang="ro-RO" sz="1800" b="0" i="0" u="none" strike="noStrike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/sau limitarea efectelor asupra mediului în caz de incident, avarie sau dezastre;</a:t>
            </a:r>
            <a:endParaRPr lang="ro-RO" b="0" i="0" u="none" strike="noStrike" dirty="0">
              <a:solidFill>
                <a:srgbClr val="333333"/>
              </a:solidFill>
              <a:effectLst/>
              <a:latin typeface="Helvetica Neue" panose="02000503000000020004" pitchFamily="2"/>
            </a:endParaRPr>
          </a:p>
          <a:p>
            <a:pPr algn="l">
              <a:buFont typeface="Arial" panose="020B0604020202020204" pitchFamily="34" charset="0"/>
              <a:buChar char="•"/>
            </a:pPr>
            <a:r>
              <a:rPr lang="ro-RO" sz="1800" b="0" i="0" u="none" strike="noStrike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Protejarea </a:t>
            </a:r>
            <a:r>
              <a:rPr lang="ro-RO" sz="1800" b="0" i="0" u="none" strike="noStrike" dirty="0" err="1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biodiversităţii</a:t>
            </a:r>
            <a:r>
              <a:rPr lang="ro-RO" sz="1800" b="0" i="0" u="none" strike="noStrike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 – ecosistemelor si habitatelor naturale, luându-se toate măsurile tehnice </a:t>
            </a:r>
            <a:r>
              <a:rPr lang="ro-RO" sz="1800" b="0" i="0" u="none" strike="noStrike" dirty="0" err="1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şi</a:t>
            </a:r>
            <a:r>
              <a:rPr lang="ro-RO" sz="1800" b="0" i="0" u="none" strike="noStrike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 organizatorice necesare;</a:t>
            </a:r>
            <a:endParaRPr lang="ro-RO" b="0" i="0" u="none" strike="noStrike" dirty="0">
              <a:solidFill>
                <a:srgbClr val="333333"/>
              </a:solidFill>
              <a:effectLst/>
              <a:latin typeface="Helvetica Neue" panose="02000503000000020004" pitchFamily="2"/>
            </a:endParaRPr>
          </a:p>
          <a:p>
            <a:pPr algn="l">
              <a:buFont typeface="Arial" panose="020B0604020202020204" pitchFamily="34" charset="0"/>
              <a:buChar char="•"/>
            </a:pPr>
            <a:r>
              <a:rPr lang="ro-RO" sz="1800" b="0" i="0" u="none" strike="noStrike" dirty="0" err="1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Perfecţionarea</a:t>
            </a:r>
            <a:r>
              <a:rPr lang="ro-RO" sz="1800" b="0" i="0" u="none" strike="noStrike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 managementului </a:t>
            </a:r>
            <a:r>
              <a:rPr lang="ro-RO" sz="1800" b="0" i="0" u="none" strike="noStrike" dirty="0" err="1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deşeurilor</a:t>
            </a:r>
            <a:r>
              <a:rPr lang="ro-RO" sz="1800" b="0" i="0" u="none" strike="noStrike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ro-RO" sz="1800" b="0" i="0" u="none" strike="noStrike" dirty="0" err="1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şi</a:t>
            </a:r>
            <a:r>
              <a:rPr lang="ro-RO" sz="1800" b="0" i="0" u="none" strike="noStrike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 asigurarea colectării selective a acestora;</a:t>
            </a:r>
            <a:endParaRPr lang="ro-RO" b="0" i="0" u="none" strike="noStrike" dirty="0">
              <a:solidFill>
                <a:srgbClr val="333333"/>
              </a:solidFill>
              <a:effectLst/>
              <a:latin typeface="Helvetica Neue" panose="02000503000000020004" pitchFamily="2"/>
            </a:endParaRPr>
          </a:p>
          <a:p>
            <a:pPr algn="l">
              <a:buFont typeface="Arial" panose="020B0604020202020204" pitchFamily="34" charset="0"/>
              <a:buChar char="•"/>
            </a:pPr>
            <a:r>
              <a:rPr lang="ro-RO" sz="1800" b="0" i="0" u="none" strike="noStrike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Informarea </a:t>
            </a:r>
            <a:r>
              <a:rPr lang="ro-RO" sz="1800" b="0" i="0" u="none" strike="noStrike" dirty="0" err="1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şi</a:t>
            </a:r>
            <a:r>
              <a:rPr lang="ro-RO" sz="1800" b="0" i="0" u="none" strike="noStrike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 instruirea permanentă a </a:t>
            </a:r>
            <a:r>
              <a:rPr lang="ro-RO" sz="1800" b="0" i="0" u="none" strike="noStrike" dirty="0" err="1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angajaţilor</a:t>
            </a:r>
            <a:r>
              <a:rPr lang="ro-RO" sz="1800" b="0" i="0" u="none" strike="noStrike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 în scopul dezvoltării culturii </a:t>
            </a:r>
            <a:r>
              <a:rPr lang="ro-RO" sz="1800" b="0" i="0" u="none" strike="noStrike" dirty="0" err="1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organizaţionale</a:t>
            </a:r>
            <a:r>
              <a:rPr lang="ro-RO" sz="1800" b="0" i="0" u="none" strike="noStrike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 privind </a:t>
            </a:r>
            <a:r>
              <a:rPr lang="ro-RO" sz="1800" b="0" i="0" u="none" strike="noStrike" dirty="0" err="1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protecţia</a:t>
            </a:r>
            <a:r>
              <a:rPr lang="ro-RO" sz="1800" b="0" i="0" u="none" strike="noStrike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 mediului;</a:t>
            </a:r>
            <a:endParaRPr lang="ro-RO" b="0" i="0" u="none" strike="noStrike" dirty="0">
              <a:solidFill>
                <a:srgbClr val="333333"/>
              </a:solidFill>
              <a:effectLst/>
              <a:latin typeface="Helvetica Neue" panose="02000503000000020004" pitchFamily="2"/>
            </a:endParaRPr>
          </a:p>
          <a:p>
            <a:pPr algn="l">
              <a:buFont typeface="Arial" panose="020B0604020202020204" pitchFamily="34" charset="0"/>
              <a:buChar char="•"/>
            </a:pPr>
            <a:r>
              <a:rPr lang="ro-RO" sz="1800" b="0" i="0" u="none" strike="noStrike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Monitorizarea factorilor de mediu pe mai multe amplasamente din cadrul filialelor, în vederea evitării producerii de poluări accidentale cu impact asupra mediului;</a:t>
            </a:r>
            <a:endParaRPr lang="ro-RO" b="0" i="0" u="none" strike="noStrike" dirty="0">
              <a:solidFill>
                <a:srgbClr val="333333"/>
              </a:solidFill>
              <a:effectLst/>
              <a:latin typeface="Helvetica Neue" panose="02000503000000020004" pitchFamily="2"/>
            </a:endParaRPr>
          </a:p>
          <a:p>
            <a:pPr algn="l">
              <a:buFont typeface="Arial" panose="020B0604020202020204" pitchFamily="34" charset="0"/>
              <a:buChar char="•"/>
            </a:pPr>
            <a:r>
              <a:rPr lang="ro-RO" sz="1800" b="0" i="0" u="none" strike="noStrike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Primirea </a:t>
            </a:r>
            <a:r>
              <a:rPr lang="ro-RO" sz="1800" b="0" i="0" u="none" strike="noStrike" dirty="0" err="1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şi</a:t>
            </a:r>
            <a:r>
              <a:rPr lang="ro-RO" sz="1800" b="0" i="0" u="none" strike="noStrike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 transmiterea răspunsurilor </a:t>
            </a:r>
            <a:r>
              <a:rPr lang="ro-RO" sz="1800" b="0" i="0" u="none" strike="noStrike" dirty="0" err="1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corespunzatoare</a:t>
            </a:r>
            <a:r>
              <a:rPr lang="ro-RO" sz="1800" b="0" i="0" u="none" strike="noStrike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 la solicitările pertinente ale </a:t>
            </a:r>
            <a:r>
              <a:rPr lang="ro-RO" sz="1800" b="0" i="0" u="none" strike="noStrike" dirty="0" err="1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parţilor</a:t>
            </a:r>
            <a:r>
              <a:rPr lang="ro-RO" sz="1800" b="0" i="0" u="none" strike="noStrike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 interesate de </a:t>
            </a:r>
            <a:r>
              <a:rPr lang="ro-RO" sz="1800" b="0" i="0" u="none" strike="noStrike" dirty="0" err="1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protecţia</a:t>
            </a:r>
            <a:r>
              <a:rPr lang="ro-RO" sz="1800" b="0" i="0" u="none" strike="noStrike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 mediului.</a:t>
            </a:r>
            <a:endParaRPr lang="ro-RO" b="0" i="0" u="none" strike="noStrike" dirty="0">
              <a:solidFill>
                <a:srgbClr val="333333"/>
              </a:solidFill>
              <a:effectLst/>
              <a:latin typeface="Helvetica Neue" panose="02000503000000020004" pitchFamily="2"/>
            </a:endParaRPr>
          </a:p>
        </p:txBody>
      </p:sp>
    </p:spTree>
    <p:extLst>
      <p:ext uri="{BB962C8B-B14F-4D97-AF65-F5344CB8AC3E}">
        <p14:creationId xmlns:p14="http://schemas.microsoft.com/office/powerpoint/2010/main" val="256681644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>
            <a:extLst>
              <a:ext uri="{FF2B5EF4-FFF2-40B4-BE49-F238E27FC236}">
                <a16:creationId xmlns:a16="http://schemas.microsoft.com/office/drawing/2014/main" id="{353C1F4E-2980-31CC-05A7-E0B1A2A620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dirty="0"/>
              <a:t>Concluzii </a:t>
            </a:r>
          </a:p>
        </p:txBody>
      </p:sp>
      <p:sp>
        <p:nvSpPr>
          <p:cNvPr id="4" name="CasetăText 3">
            <a:extLst>
              <a:ext uri="{FF2B5EF4-FFF2-40B4-BE49-F238E27FC236}">
                <a16:creationId xmlns:a16="http://schemas.microsoft.com/office/drawing/2014/main" id="{3BA4A949-EAFA-B9F9-2A9B-5BF4817564AA}"/>
              </a:ext>
            </a:extLst>
          </p:cNvPr>
          <p:cNvSpPr txBox="1"/>
          <p:nvPr/>
        </p:nvSpPr>
        <p:spPr>
          <a:xfrm>
            <a:off x="706243" y="1779687"/>
            <a:ext cx="6108391" cy="50783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o-RO" dirty="0">
                <a:effectLst/>
              </a:rPr>
              <a:t>In ceea ce </a:t>
            </a:r>
            <a:r>
              <a:rPr lang="ro-RO" dirty="0" err="1">
                <a:effectLst/>
              </a:rPr>
              <a:t>priveste</a:t>
            </a:r>
            <a:r>
              <a:rPr lang="ro-RO" dirty="0">
                <a:effectLst/>
              </a:rPr>
              <a:t> utilizarea pompelor de caldura, merita sa </a:t>
            </a:r>
            <a:r>
              <a:rPr lang="ro-RO" dirty="0" err="1">
                <a:effectLst/>
              </a:rPr>
              <a:t>mentionam</a:t>
            </a:r>
            <a:r>
              <a:rPr lang="ro-RO" dirty="0">
                <a:effectLst/>
              </a:rPr>
              <a:t> si aspectul referitor la </a:t>
            </a:r>
            <a:r>
              <a:rPr lang="ro-RO" dirty="0" err="1">
                <a:effectLst/>
              </a:rPr>
              <a:t>functia</a:t>
            </a:r>
            <a:r>
              <a:rPr lang="ro-RO" dirty="0">
                <a:effectLst/>
              </a:rPr>
              <a:t> de </a:t>
            </a:r>
            <a:r>
              <a:rPr lang="ro-RO" dirty="0" err="1">
                <a:effectLst/>
              </a:rPr>
              <a:t>incalzire</a:t>
            </a:r>
            <a:r>
              <a:rPr lang="ro-RO" dirty="0">
                <a:effectLst/>
              </a:rPr>
              <a:t> a acestora. </a:t>
            </a:r>
            <a:r>
              <a:rPr lang="ro-RO" dirty="0" err="1">
                <a:effectLst/>
              </a:rPr>
              <a:t>Avand</a:t>
            </a:r>
            <a:r>
              <a:rPr lang="ro-RO" dirty="0">
                <a:effectLst/>
              </a:rPr>
              <a:t> in vedere ca in Romania se constata consumuri de energie foarte ridicate in domeniul </a:t>
            </a:r>
            <a:r>
              <a:rPr lang="ro-RO" dirty="0" err="1">
                <a:effectLst/>
              </a:rPr>
              <a:t>cladirilor</a:t>
            </a:r>
            <a:r>
              <a:rPr lang="ro-RO" dirty="0">
                <a:effectLst/>
              </a:rPr>
              <a:t> pentru </a:t>
            </a:r>
            <a:r>
              <a:rPr lang="ro-RO" dirty="0" err="1">
                <a:effectLst/>
              </a:rPr>
              <a:t>incalzire</a:t>
            </a:r>
            <a:r>
              <a:rPr lang="ro-RO" dirty="0">
                <a:effectLst/>
              </a:rPr>
              <a:t> si preparare apa calda, fata de consumurile </a:t>
            </a:r>
            <a:r>
              <a:rPr lang="ro-RO" dirty="0" err="1">
                <a:effectLst/>
              </a:rPr>
              <a:t>inregistrate</a:t>
            </a:r>
            <a:r>
              <a:rPr lang="ro-RO" dirty="0">
                <a:effectLst/>
              </a:rPr>
              <a:t> in alte tari ale Uniunii Europene, alegerea unei </a:t>
            </a:r>
            <a:r>
              <a:rPr lang="ro-RO" dirty="0" err="1">
                <a:effectLst/>
              </a:rPr>
              <a:t>solutii</a:t>
            </a:r>
            <a:r>
              <a:rPr lang="ro-RO" dirty="0">
                <a:effectLst/>
              </a:rPr>
              <a:t> ecologice se poate dovedi cu </a:t>
            </a:r>
            <a:r>
              <a:rPr lang="ro-RO" dirty="0" err="1">
                <a:effectLst/>
              </a:rPr>
              <a:t>atat</a:t>
            </a:r>
            <a:r>
              <a:rPr lang="ro-RO" dirty="0">
                <a:effectLst/>
              </a:rPr>
              <a:t> mai avantajoasa in acest context. Aceste consumuri au ca </a:t>
            </a:r>
            <a:r>
              <a:rPr lang="ro-RO" u="none" strike="noStrike" dirty="0">
                <a:solidFill>
                  <a:srgbClr val="E40019"/>
                </a:solidFill>
                <a:effectLst/>
                <a:hlinkClick r:id="rId2"/>
              </a:rPr>
              <a:t>efecte directe</a:t>
            </a:r>
            <a:r>
              <a:rPr lang="ro-RO" dirty="0">
                <a:effectLst/>
              </a:rPr>
              <a:t>:</a:t>
            </a:r>
          </a:p>
          <a:p>
            <a:pPr algn="just"/>
            <a:r>
              <a:rPr lang="ro-RO" dirty="0">
                <a:effectLst/>
              </a:rPr>
              <a:t>• cheltuieli mari pentru energia termica utilizata la </a:t>
            </a:r>
            <a:r>
              <a:rPr lang="ro-RO" dirty="0" err="1">
                <a:effectLst/>
              </a:rPr>
              <a:t>incalzire</a:t>
            </a:r>
            <a:r>
              <a:rPr lang="ro-RO" dirty="0">
                <a:effectLst/>
              </a:rPr>
              <a:t> si preparare apa calda;</a:t>
            </a:r>
          </a:p>
          <a:p>
            <a:pPr algn="just"/>
            <a:r>
              <a:rPr lang="ro-RO" dirty="0">
                <a:effectLst/>
              </a:rPr>
              <a:t>• temperaturi interioare </a:t>
            </a:r>
            <a:r>
              <a:rPr lang="ro-RO" dirty="0" err="1">
                <a:effectLst/>
              </a:rPr>
              <a:t>scazute</a:t>
            </a:r>
            <a:r>
              <a:rPr lang="ro-RO" dirty="0">
                <a:effectLst/>
              </a:rPr>
              <a:t> comparativ cu nivelul ridicat al consumurilor energetice;</a:t>
            </a:r>
          </a:p>
          <a:p>
            <a:pPr algn="just"/>
            <a:r>
              <a:rPr lang="ro-RO" dirty="0">
                <a:effectLst/>
              </a:rPr>
              <a:t>• poluarea mediului </a:t>
            </a:r>
            <a:r>
              <a:rPr lang="ro-RO" dirty="0" err="1">
                <a:effectLst/>
              </a:rPr>
              <a:t>inconjurator</a:t>
            </a:r>
            <a:r>
              <a:rPr lang="ro-RO" dirty="0">
                <a:effectLst/>
              </a:rPr>
              <a:t> ca urmare a consumului specific ridicat si a emisiilor de CO2.</a:t>
            </a:r>
          </a:p>
          <a:p>
            <a:br>
              <a:rPr lang="ro-RO" dirty="0"/>
            </a:br>
            <a:endParaRPr lang="ro-RO" dirty="0"/>
          </a:p>
        </p:txBody>
      </p:sp>
      <p:pic>
        <p:nvPicPr>
          <p:cNvPr id="7" name="Imagine 6">
            <a:extLst>
              <a:ext uri="{FF2B5EF4-FFF2-40B4-BE49-F238E27FC236}">
                <a16:creationId xmlns:a16="http://schemas.microsoft.com/office/drawing/2014/main" id="{356EF867-84EE-A365-ECEB-17516F70098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14634" y="2356395"/>
            <a:ext cx="5126115" cy="3343118"/>
          </a:xfrm>
          <a:prstGeom prst="rect">
            <a:avLst/>
          </a:prstGeom>
        </p:spPr>
      </p:pic>
      <p:sp>
        <p:nvSpPr>
          <p:cNvPr id="8" name="CasetăText 7">
            <a:extLst>
              <a:ext uri="{FF2B5EF4-FFF2-40B4-BE49-F238E27FC236}">
                <a16:creationId xmlns:a16="http://schemas.microsoft.com/office/drawing/2014/main" id="{9C79E9E1-1300-5523-8F00-A6C3472B6BAD}"/>
              </a:ext>
            </a:extLst>
          </p:cNvPr>
          <p:cNvSpPr txBox="1"/>
          <p:nvPr/>
        </p:nvSpPr>
        <p:spPr>
          <a:xfrm>
            <a:off x="5187795" y="2523892"/>
            <a:ext cx="1828800" cy="18288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endParaRPr lang="ro-RO" dirty="0"/>
          </a:p>
        </p:txBody>
      </p:sp>
    </p:spTree>
    <p:extLst>
      <p:ext uri="{BB962C8B-B14F-4D97-AF65-F5344CB8AC3E}">
        <p14:creationId xmlns:p14="http://schemas.microsoft.com/office/powerpoint/2010/main" val="129079160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>
            <a:extLst>
              <a:ext uri="{FF2B5EF4-FFF2-40B4-BE49-F238E27FC236}">
                <a16:creationId xmlns:a16="http://schemas.microsoft.com/office/drawing/2014/main" id="{C3D9B6A3-D748-FE59-F0CF-DD60BD7A45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40458" y="425765"/>
            <a:ext cx="10058400" cy="1371600"/>
          </a:xfrm>
        </p:spPr>
        <p:txBody>
          <a:bodyPr/>
          <a:lstStyle/>
          <a:p>
            <a:r>
              <a:rPr lang="ro-RO" dirty="0"/>
              <a:t>Bibliografie </a:t>
            </a:r>
          </a:p>
        </p:txBody>
      </p:sp>
      <p:sp>
        <p:nvSpPr>
          <p:cNvPr id="4" name="CasetăText 3">
            <a:extLst>
              <a:ext uri="{FF2B5EF4-FFF2-40B4-BE49-F238E27FC236}">
                <a16:creationId xmlns:a16="http://schemas.microsoft.com/office/drawing/2014/main" id="{D85A44C9-1631-C241-D80A-DD161B58A106}"/>
              </a:ext>
            </a:extLst>
          </p:cNvPr>
          <p:cNvSpPr txBox="1"/>
          <p:nvPr/>
        </p:nvSpPr>
        <p:spPr>
          <a:xfrm>
            <a:off x="1448111" y="1798145"/>
            <a:ext cx="1038457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o-RO" dirty="0"/>
              <a:t>https://</a:t>
            </a:r>
            <a:r>
              <a:rPr lang="ro-RO" dirty="0" err="1"/>
              <a:t>www.hoval.ro</a:t>
            </a:r>
            <a:r>
              <a:rPr lang="ro-RO" dirty="0"/>
              <a:t>/blog/ro/</a:t>
            </a:r>
            <a:r>
              <a:rPr lang="ro-RO" dirty="0" err="1"/>
              <a:t>cum-va-puteti-proteja-locuinta-de-incalzirea</a:t>
            </a:r>
            <a:r>
              <a:rPr lang="ro-RO" dirty="0"/>
              <a:t>-</a:t>
            </a:r>
            <a:r>
              <a:rPr lang="ro-RO" dirty="0" err="1"/>
              <a:t>excesiva-si-raci-in-mod-ecologic</a:t>
            </a:r>
            <a:endParaRPr lang="ro-RO" dirty="0"/>
          </a:p>
        </p:txBody>
      </p:sp>
    </p:spTree>
    <p:extLst>
      <p:ext uri="{BB962C8B-B14F-4D97-AF65-F5344CB8AC3E}">
        <p14:creationId xmlns:p14="http://schemas.microsoft.com/office/powerpoint/2010/main" val="3370414053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avon">
  <a:themeElements>
    <a:clrScheme name="Savon">
      <a:dk1>
        <a:sysClr val="windowText" lastClr="000000"/>
      </a:dk1>
      <a:lt1>
        <a:sysClr val="window" lastClr="FFFFFF"/>
      </a:lt1>
      <a:dk2>
        <a:srgbClr val="1485A4"/>
      </a:dk2>
      <a:lt2>
        <a:srgbClr val="E3DED1"/>
      </a:lt2>
      <a:accent1>
        <a:srgbClr val="1CADE4"/>
      </a:accent1>
      <a:accent2>
        <a:srgbClr val="2683C6"/>
      </a:accent2>
      <a:accent3>
        <a:srgbClr val="27CED7"/>
      </a:accent3>
      <a:accent4>
        <a:srgbClr val="42BA97"/>
      </a:accent4>
      <a:accent5>
        <a:srgbClr val="3E8853"/>
      </a:accent5>
      <a:accent6>
        <a:srgbClr val="62A39F"/>
      </a:accent6>
      <a:hlink>
        <a:srgbClr val="F49100"/>
      </a:hlink>
      <a:folHlink>
        <a:srgbClr val="739D9B"/>
      </a:folHlink>
    </a:clrScheme>
    <a:fontScheme name="Savon">
      <a:maj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Savon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105000"/>
                <a:lumMod val="105000"/>
              </a:schemeClr>
            </a:gs>
            <a:gs pos="100000">
              <a:schemeClr val="phClr">
                <a:tint val="65000"/>
                <a:satMod val="100000"/>
                <a:lumMod val="100000"/>
              </a:schemeClr>
            </a:gs>
            <a:gs pos="100000">
              <a:schemeClr val="phClr">
                <a:tint val="70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0000"/>
                <a:lumMod val="100000"/>
              </a:schemeClr>
            </a:gs>
            <a:gs pos="50000">
              <a:schemeClr val="phClr">
                <a:shade val="99000"/>
                <a:satMod val="105000"/>
                <a:lumMod val="100000"/>
              </a:schemeClr>
            </a:gs>
            <a:gs pos="100000">
              <a:schemeClr val="phClr">
                <a:shade val="98000"/>
                <a:satMod val="105000"/>
                <a:lumMod val="100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12700" dir="5400000" algn="ctr" rotWithShape="0">
              <a:srgbClr val="000000">
                <a:alpha val="63000"/>
              </a:srgbClr>
            </a:outerShdw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4200000"/>
            </a:lightRig>
          </a:scene3d>
          <a:sp3d prstMaterial="flat">
            <a:bevelT w="50800" h="63500" prst="rible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shade val="92000"/>
                <a:satMod val="160000"/>
              </a:schemeClr>
            </a:gs>
            <a:gs pos="77000">
              <a:schemeClr val="phClr">
                <a:tint val="100000"/>
                <a:shade val="73000"/>
                <a:satMod val="155000"/>
              </a:schemeClr>
            </a:gs>
            <a:gs pos="100000">
              <a:schemeClr val="phClr">
                <a:tint val="100000"/>
                <a:shade val="67000"/>
                <a:satMod val="145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2000"/>
                <a:satMod val="115000"/>
              </a:schemeClr>
            </a:duotone>
          </a:blip>
          <a:tile tx="0" ty="0" sx="60000" sy="6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avon" id="{1306E473-ED32-493B-A2D0-240A757EDD34}" vid="{C20BADFE-D095-436F-9677-9264042809F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750</Words>
  <Application>Microsoft Office PowerPoint</Application>
  <PresentationFormat>Widescreen</PresentationFormat>
  <Paragraphs>36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5" baseType="lpstr">
      <vt:lpstr>arial</vt:lpstr>
      <vt:lpstr>arial</vt:lpstr>
      <vt:lpstr>Century Gothic</vt:lpstr>
      <vt:lpstr>Fira Sans</vt:lpstr>
      <vt:lpstr>Garamond</vt:lpstr>
      <vt:lpstr>Helvetica Neue</vt:lpstr>
      <vt:lpstr>Hind</vt:lpstr>
      <vt:lpstr>Savon</vt:lpstr>
      <vt:lpstr>Instalații verzi pentru o societate durabilă </vt:lpstr>
      <vt:lpstr>Instalațiile de încălzire </vt:lpstr>
      <vt:lpstr>Materiale ecologice utilizate </vt:lpstr>
      <vt:lpstr>PowerPoint Presentation</vt:lpstr>
      <vt:lpstr>Impactul instalațiilor de încălzire asupra mediului </vt:lpstr>
      <vt:lpstr>Concluzii </vt:lpstr>
      <vt:lpstr>Bibliografie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Instalații verzi pentru o societate durabilă</dc:title>
  <dc:creator>Aneculaesei Alexandru-Rares</dc:creator>
  <cp:lastModifiedBy>Carmen</cp:lastModifiedBy>
  <cp:revision>2</cp:revision>
  <dcterms:created xsi:type="dcterms:W3CDTF">2024-04-09T17:24:43Z</dcterms:created>
  <dcterms:modified xsi:type="dcterms:W3CDTF">2024-04-14T17:07:47Z</dcterms:modified>
</cp:coreProperties>
</file>