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4" r:id="rId5"/>
    <p:sldId id="260" r:id="rId6"/>
    <p:sldId id="266" r:id="rId7"/>
    <p:sldId id="259" r:id="rId8"/>
    <p:sldId id="267" r:id="rId9"/>
    <p:sldId id="261" r:id="rId10"/>
    <p:sldId id="265" r:id="rId11"/>
    <p:sldId id="262" r:id="rId12"/>
    <p:sldId id="26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ro-RO"/>
              <a:t>Faceți clic pentru a edita stilul de titlu coordonator</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o-RO"/>
              <a:t>Faceți clic pentru a edita stilul de subtitlu coordonator</a:t>
            </a:r>
            <a:endParaRPr lang="en-US" dirty="0"/>
          </a:p>
        </p:txBody>
      </p:sp>
      <p:sp>
        <p:nvSpPr>
          <p:cNvPr id="4" name="Date Placeholder 3"/>
          <p:cNvSpPr>
            <a:spLocks noGrp="1"/>
          </p:cNvSpPr>
          <p:nvPr>
            <p:ph type="dt" sz="half" idx="10"/>
          </p:nvPr>
        </p:nvSpPr>
        <p:spPr/>
        <p:txBody>
          <a:bodyPr/>
          <a:lstStyle/>
          <a:p>
            <a:fld id="{9AB3A824-1A51-4B26-AD58-A6D8E14F6C04}" type="datetimeFigureOut">
              <a:rPr lang="en-US" dirty="0"/>
              <a:t>4/14/2024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rIns="45720"/>
          <a:lstStyle/>
          <a:p>
            <a:fld id="{6D22F896-40B5-4ADD-8801-0D06FADFA095}" type="slidenum">
              <a:rPr lang="en-US" dirty="0"/>
              <a:t>‹#›</a:t>
            </a:fld>
            <a:endParaRPr lang="en-US" dirty="0"/>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dirty="0"/>
              <a:t>4/14/2024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dirty="0"/>
              <a:t>4/14/2024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Content Placeholder 2"/>
          <p:cNvSpPr>
            <a:spLocks noGrp="1"/>
          </p:cNvSpPr>
          <p:nvPr>
            <p:ph idx="1"/>
          </p:nvPr>
        </p:nvSpPr>
        <p:spPr/>
        <p:txBody>
          <a:bodyPr anchor="ct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97D162C4-EDD9-4389-A98B-B87ECEA2A816}" type="datetimeFigureOut">
              <a:rPr lang="en-US" dirty="0"/>
              <a:t>4/14/2024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ro-RO"/>
              <a:t>Faceți clic pentru a edita stilul de titlu coordonator</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o-RO"/>
              <a:t>Faceţi clic pentru a edita Master stiluri text</a:t>
            </a:r>
          </a:p>
        </p:txBody>
      </p:sp>
      <p:sp>
        <p:nvSpPr>
          <p:cNvPr id="4" name="Date Placeholder 3"/>
          <p:cNvSpPr>
            <a:spLocks noGrp="1"/>
          </p:cNvSpPr>
          <p:nvPr>
            <p:ph type="dt" sz="half" idx="10"/>
          </p:nvPr>
        </p:nvSpPr>
        <p:spPr/>
        <p:txBody>
          <a:bodyPr/>
          <a:lstStyle/>
          <a:p>
            <a:fld id="{3E5059C3-6A89-4494-99FF-5A4D6FFD50EB}" type="datetimeFigureOut">
              <a:rPr lang="en-US" dirty="0"/>
              <a:t>4/14/2024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ro-RO"/>
              <a:t>Faceți clic pentru a edita stilul de titlu coordonator</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Date Placeholder 4"/>
          <p:cNvSpPr>
            <a:spLocks noGrp="1"/>
          </p:cNvSpPr>
          <p:nvPr>
            <p:ph type="dt" sz="half" idx="10"/>
          </p:nvPr>
        </p:nvSpPr>
        <p:spPr/>
        <p:txBody>
          <a:bodyPr/>
          <a:lstStyle/>
          <a:p>
            <a:fld id="{CA954B2F-12DE-47F5-8894-472B206D2E1E}" type="datetimeFigureOut">
              <a:rPr lang="en-US" dirty="0"/>
              <a:t>4/14/2024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4" name="Content Placeholder 3"/>
          <p:cNvSpPr>
            <a:spLocks noGrp="1"/>
          </p:cNvSpPr>
          <p:nvPr>
            <p:ph sz="half" idx="2"/>
          </p:nvPr>
        </p:nvSpPr>
        <p:spPr>
          <a:xfrm>
            <a:off x="2609285" y="2851331"/>
            <a:ext cx="3893623" cy="3071434"/>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6" name="Content Placeholder 5"/>
          <p:cNvSpPr>
            <a:spLocks noGrp="1"/>
          </p:cNvSpPr>
          <p:nvPr>
            <p:ph sz="quarter" idx="4"/>
          </p:nvPr>
        </p:nvSpPr>
        <p:spPr>
          <a:xfrm>
            <a:off x="6666635" y="2851331"/>
            <a:ext cx="3899798" cy="3071434"/>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7" name="Date Placeholder 6"/>
          <p:cNvSpPr>
            <a:spLocks noGrp="1"/>
          </p:cNvSpPr>
          <p:nvPr>
            <p:ph type="dt" sz="half" idx="10"/>
          </p:nvPr>
        </p:nvSpPr>
        <p:spPr/>
        <p:txBody>
          <a:bodyPr/>
          <a:lstStyle/>
          <a:p>
            <a:fld id="{3F30E46F-7819-4ACF-B48B-48222C2ACC88}" type="datetimeFigureOut">
              <a:rPr lang="en-US" dirty="0"/>
              <a:t>4/14/2024</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dirty="0"/>
              <a:t>4/14/2024</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21D9284-D300-4297-87F7-E791DCC15DB1}" type="datetimeFigureOut">
              <a:rPr lang="en-US" dirty="0"/>
              <a:t>4/14/2024</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ro-RO"/>
              <a:t>Faceți clic pentru a edita stilul de titlu coordonator</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37D525BB-DA17-4BA0-B3C8-3AC3ABC827E6}" type="datetimeFigureOut">
              <a:rPr lang="en-US" dirty="0"/>
              <a:t>4/14/2024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o-RO"/>
              <a:t>Faceți clic pe pictogramă pentru a adăuga o imagine</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ro-RO"/>
              <a:t>Faceți clic pentru a edita stilul de titlu coordonator</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B16C4C9A-3960-41CF-A4E9-2A8FB932454B}" type="datetimeFigureOut">
              <a:rPr lang="en-US" dirty="0"/>
              <a:t>4/14/2024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BC1C18-307B-4F68-A007-B5B542270E8D}" type="datetimeFigureOut">
              <a:rPr lang="en-US" dirty="0"/>
              <a:t>4/14/2024</a:t>
            </a:fld>
            <a:endParaRPr lang="en-US" dirty="0"/>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r>
              <a:rPr lang="en-US" dirty="0"/>
              <a:t>
              </a:t>
            </a:r>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6D22F896-40B5-4ADD-8801-0D06FADFA095}" type="slidenum">
              <a:rPr lang="en-US" dirty="0"/>
              <a:pPr/>
              <a:t>‹#›</a:t>
            </a:fld>
            <a:endParaRPr lang="en-US" dirty="0"/>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44488" algn="l" defTabSz="914400" rtl="0" eaLnBrk="1" latinLnBrk="0" hangingPunct="1">
        <a:lnSpc>
          <a:spcPct val="120000"/>
        </a:lnSpc>
        <a:spcBef>
          <a:spcPts val="10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Climasoft.ro" TargetMode="External"/><Relationship Id="rId2" Type="http://schemas.openxmlformats.org/officeDocument/2006/relationships/hyperlink" Target="http://www.roinstalatii.ro" TargetMode="External"/><Relationship Id="rId1" Type="http://schemas.openxmlformats.org/officeDocument/2006/relationships/slideLayout" Target="../slideLayouts/slideLayout2.xml"/><Relationship Id="rId5" Type="http://schemas.openxmlformats.org/officeDocument/2006/relationships/hyperlink" Target="http://www.sistemepanourisolare.ro" TargetMode="External"/><Relationship Id="rId4" Type="http://schemas.openxmlformats.org/officeDocument/2006/relationships/hyperlink" Target="http://www.qickshop.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813C3180-EFB2-17C5-5C9D-825B79CA4D98}"/>
              </a:ext>
            </a:extLst>
          </p:cNvPr>
          <p:cNvSpPr>
            <a:spLocks noGrp="1"/>
          </p:cNvSpPr>
          <p:nvPr>
            <p:ph type="ctrTitle"/>
          </p:nvPr>
        </p:nvSpPr>
        <p:spPr/>
        <p:txBody>
          <a:bodyPr>
            <a:normAutofit fontScale="90000"/>
          </a:bodyPr>
          <a:lstStyle/>
          <a:p>
            <a:r>
              <a:rPr lang="en-US" dirty="0"/>
              <a:t>Instalații solare de încălzire a apei</a:t>
            </a:r>
            <a:endParaRPr lang="ro-RO" dirty="0"/>
          </a:p>
        </p:txBody>
      </p:sp>
      <p:sp>
        <p:nvSpPr>
          <p:cNvPr id="3" name="Subtitlu 2">
            <a:extLst>
              <a:ext uri="{FF2B5EF4-FFF2-40B4-BE49-F238E27FC236}">
                <a16:creationId xmlns:a16="http://schemas.microsoft.com/office/drawing/2014/main" id="{E51DC202-14CF-8F55-E477-5FAFECD921DE}"/>
              </a:ext>
            </a:extLst>
          </p:cNvPr>
          <p:cNvSpPr>
            <a:spLocks noGrp="1"/>
          </p:cNvSpPr>
          <p:nvPr>
            <p:ph type="subTitle" idx="1"/>
          </p:nvPr>
        </p:nvSpPr>
        <p:spPr/>
        <p:txBody>
          <a:bodyPr/>
          <a:lstStyle/>
          <a:p>
            <a:r>
              <a:rPr lang="en-US" dirty="0"/>
              <a:t>De  Luciu Elena</a:t>
            </a:r>
            <a:endParaRPr lang="ro-RO" dirty="0"/>
          </a:p>
        </p:txBody>
      </p:sp>
    </p:spTree>
    <p:extLst>
      <p:ext uri="{BB962C8B-B14F-4D97-AF65-F5344CB8AC3E}">
        <p14:creationId xmlns:p14="http://schemas.microsoft.com/office/powerpoint/2010/main" val="4255051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bstituent conținut 3">
            <a:extLst>
              <a:ext uri="{FF2B5EF4-FFF2-40B4-BE49-F238E27FC236}">
                <a16:creationId xmlns:a16="http://schemas.microsoft.com/office/drawing/2014/main" id="{6E6926DC-F5EB-DC75-2777-FC5CBFE082DA}"/>
              </a:ext>
            </a:extLst>
          </p:cNvPr>
          <p:cNvPicPr>
            <a:picLocks noGrp="1" noChangeAspect="1"/>
          </p:cNvPicPr>
          <p:nvPr>
            <p:ph idx="1"/>
          </p:nvPr>
        </p:nvPicPr>
        <p:blipFill>
          <a:blip r:embed="rId2"/>
          <a:stretch>
            <a:fillRect/>
          </a:stretch>
        </p:blipFill>
        <p:spPr>
          <a:xfrm>
            <a:off x="1736437" y="357140"/>
            <a:ext cx="6317672" cy="6194522"/>
          </a:xfrm>
        </p:spPr>
      </p:pic>
    </p:spTree>
    <p:extLst>
      <p:ext uri="{BB962C8B-B14F-4D97-AF65-F5344CB8AC3E}">
        <p14:creationId xmlns:p14="http://schemas.microsoft.com/office/powerpoint/2010/main" val="2555273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4B7E25C-8BB4-5D56-AA31-63C1964609F7}"/>
              </a:ext>
            </a:extLst>
          </p:cNvPr>
          <p:cNvSpPr>
            <a:spLocks noGrp="1"/>
          </p:cNvSpPr>
          <p:nvPr>
            <p:ph type="title"/>
          </p:nvPr>
        </p:nvSpPr>
        <p:spPr/>
        <p:txBody>
          <a:bodyPr/>
          <a:lstStyle/>
          <a:p>
            <a:r>
              <a:rPr lang="en-US" dirty="0"/>
              <a:t>Concluzie</a:t>
            </a:r>
            <a:endParaRPr lang="ro-RO" dirty="0"/>
          </a:p>
        </p:txBody>
      </p:sp>
      <p:sp>
        <p:nvSpPr>
          <p:cNvPr id="3" name="Substituent conținut 2">
            <a:extLst>
              <a:ext uri="{FF2B5EF4-FFF2-40B4-BE49-F238E27FC236}">
                <a16:creationId xmlns:a16="http://schemas.microsoft.com/office/drawing/2014/main" id="{F930356D-00DC-B96F-AC1B-A33895FF601B}"/>
              </a:ext>
            </a:extLst>
          </p:cNvPr>
          <p:cNvSpPr>
            <a:spLocks noGrp="1"/>
          </p:cNvSpPr>
          <p:nvPr>
            <p:ph idx="1"/>
          </p:nvPr>
        </p:nvSpPr>
        <p:spPr/>
        <p:txBody>
          <a:bodyPr/>
          <a:lstStyle/>
          <a:p>
            <a:r>
              <a:rPr lang="en-US" dirty="0"/>
              <a:t>Instalația solară de încălzire a apei reprezintă o soluție eco-friendly și sustenabilă pentru încălzirea apei în gospodării și în alte spații. Folosind energia solară, reduce emisiile de carbon, utilizează o sursă de energie regenerabilă și contribuie la conservarea resurselor naturale. Este o investiție într-un viitor mai curat și mai sustenabil pentru mediu.</a:t>
            </a:r>
            <a:endParaRPr lang="ro-RO" dirty="0"/>
          </a:p>
        </p:txBody>
      </p:sp>
    </p:spTree>
    <p:extLst>
      <p:ext uri="{BB962C8B-B14F-4D97-AF65-F5344CB8AC3E}">
        <p14:creationId xmlns:p14="http://schemas.microsoft.com/office/powerpoint/2010/main" val="493616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4C2F2479-8265-6168-6DF0-0D48F65965AE}"/>
              </a:ext>
            </a:extLst>
          </p:cNvPr>
          <p:cNvSpPr>
            <a:spLocks noGrp="1"/>
          </p:cNvSpPr>
          <p:nvPr>
            <p:ph type="title"/>
          </p:nvPr>
        </p:nvSpPr>
        <p:spPr/>
        <p:txBody>
          <a:bodyPr/>
          <a:lstStyle/>
          <a:p>
            <a:r>
              <a:rPr lang="en-US" dirty="0"/>
              <a:t>Bibliografie</a:t>
            </a:r>
            <a:endParaRPr lang="ro-RO" dirty="0"/>
          </a:p>
        </p:txBody>
      </p:sp>
      <p:sp>
        <p:nvSpPr>
          <p:cNvPr id="3" name="Substituent conținut 2">
            <a:extLst>
              <a:ext uri="{FF2B5EF4-FFF2-40B4-BE49-F238E27FC236}">
                <a16:creationId xmlns:a16="http://schemas.microsoft.com/office/drawing/2014/main" id="{6188B700-BBBF-67FD-4DD6-CB33CA8D704B}"/>
              </a:ext>
            </a:extLst>
          </p:cNvPr>
          <p:cNvSpPr>
            <a:spLocks noGrp="1"/>
          </p:cNvSpPr>
          <p:nvPr>
            <p:ph idx="1"/>
          </p:nvPr>
        </p:nvSpPr>
        <p:spPr/>
        <p:txBody>
          <a:bodyPr/>
          <a:lstStyle/>
          <a:p>
            <a:r>
              <a:rPr lang="en-US" dirty="0">
                <a:hlinkClick r:id="rId2"/>
              </a:rPr>
              <a:t>www.roinstalatii.ro</a:t>
            </a:r>
            <a:endParaRPr lang="en-US" dirty="0"/>
          </a:p>
          <a:p>
            <a:r>
              <a:rPr lang="en-US" dirty="0">
                <a:hlinkClick r:id="rId3"/>
              </a:rPr>
              <a:t>www.Climasoft.ro</a:t>
            </a:r>
            <a:endParaRPr lang="en-US" dirty="0"/>
          </a:p>
          <a:p>
            <a:r>
              <a:rPr lang="en-US" dirty="0">
                <a:hlinkClick r:id="rId4"/>
              </a:rPr>
              <a:t>www.qickshop.ro</a:t>
            </a:r>
            <a:endParaRPr lang="en-US" dirty="0"/>
          </a:p>
          <a:p>
            <a:r>
              <a:rPr lang="en-US" dirty="0">
                <a:hlinkClick r:id="rId5"/>
              </a:rPr>
              <a:t>www.sistemepanourisolare.ro</a:t>
            </a:r>
            <a:endParaRPr lang="en-US" dirty="0"/>
          </a:p>
          <a:p>
            <a:r>
              <a:rPr lang="en-US" dirty="0"/>
              <a:t>chatCPT</a:t>
            </a:r>
          </a:p>
          <a:p>
            <a:pPr marL="0" indent="0">
              <a:buNone/>
            </a:pPr>
            <a:endParaRPr lang="ro-RO" dirty="0"/>
          </a:p>
        </p:txBody>
      </p:sp>
    </p:spTree>
    <p:extLst>
      <p:ext uri="{BB962C8B-B14F-4D97-AF65-F5344CB8AC3E}">
        <p14:creationId xmlns:p14="http://schemas.microsoft.com/office/powerpoint/2010/main" val="3442249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81E734D5-6DB3-9B5A-D0DD-F6852AAD6990}"/>
              </a:ext>
            </a:extLst>
          </p:cNvPr>
          <p:cNvSpPr>
            <a:spLocks noGrp="1"/>
          </p:cNvSpPr>
          <p:nvPr>
            <p:ph type="title"/>
          </p:nvPr>
        </p:nvSpPr>
        <p:spPr/>
        <p:txBody>
          <a:bodyPr/>
          <a:lstStyle/>
          <a:p>
            <a:r>
              <a:rPr lang="en-US" dirty="0"/>
              <a:t>Introducere</a:t>
            </a:r>
            <a:br>
              <a:rPr lang="en-US" dirty="0"/>
            </a:br>
            <a:endParaRPr lang="ro-RO" dirty="0"/>
          </a:p>
        </p:txBody>
      </p:sp>
      <p:sp>
        <p:nvSpPr>
          <p:cNvPr id="3" name="Substituent conținut 2">
            <a:extLst>
              <a:ext uri="{FF2B5EF4-FFF2-40B4-BE49-F238E27FC236}">
                <a16:creationId xmlns:a16="http://schemas.microsoft.com/office/drawing/2014/main" id="{771DD9F4-8F8D-FF68-AF4A-23DAE624F3DE}"/>
              </a:ext>
            </a:extLst>
          </p:cNvPr>
          <p:cNvSpPr>
            <a:spLocks noGrp="1"/>
          </p:cNvSpPr>
          <p:nvPr>
            <p:ph idx="1"/>
          </p:nvPr>
        </p:nvSpPr>
        <p:spPr>
          <a:xfrm>
            <a:off x="2330254" y="2187583"/>
            <a:ext cx="7796540" cy="3997828"/>
          </a:xfrm>
        </p:spPr>
        <p:txBody>
          <a:bodyPr/>
          <a:lstStyle/>
          <a:p>
            <a:r>
              <a:rPr lang="en-US" dirty="0"/>
              <a:t>Ce este o instalație solară de încălzire a apei</a:t>
            </a:r>
          </a:p>
          <a:p>
            <a:r>
              <a:rPr lang="en-US" dirty="0"/>
              <a:t>Cum funcționează </a:t>
            </a:r>
          </a:p>
          <a:p>
            <a:r>
              <a:rPr lang="en-US" dirty="0"/>
              <a:t>Ce materiale folosește </a:t>
            </a:r>
          </a:p>
          <a:p>
            <a:r>
              <a:rPr lang="en-US" dirty="0"/>
              <a:t>Ce impact are asupra mediului</a:t>
            </a:r>
          </a:p>
          <a:p>
            <a:r>
              <a:rPr lang="en-US" dirty="0"/>
              <a:t>Concluzie </a:t>
            </a:r>
            <a:endParaRPr lang="ro-RO" dirty="0"/>
          </a:p>
        </p:txBody>
      </p:sp>
    </p:spTree>
    <p:extLst>
      <p:ext uri="{BB962C8B-B14F-4D97-AF65-F5344CB8AC3E}">
        <p14:creationId xmlns:p14="http://schemas.microsoft.com/office/powerpoint/2010/main" val="334548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C4788E1-B59C-C6A3-06FB-752BFF1CDD9C}"/>
              </a:ext>
            </a:extLst>
          </p:cNvPr>
          <p:cNvSpPr>
            <a:spLocks noGrp="1"/>
          </p:cNvSpPr>
          <p:nvPr>
            <p:ph type="title"/>
          </p:nvPr>
        </p:nvSpPr>
        <p:spPr/>
        <p:txBody>
          <a:bodyPr/>
          <a:lstStyle/>
          <a:p>
            <a:r>
              <a:rPr lang="en-US" dirty="0"/>
              <a:t>Ce este o instalatie solară de încălzire a apei</a:t>
            </a:r>
            <a:endParaRPr lang="ro-RO" dirty="0"/>
          </a:p>
        </p:txBody>
      </p:sp>
      <p:sp>
        <p:nvSpPr>
          <p:cNvPr id="3" name="Substituent conținut 2">
            <a:extLst>
              <a:ext uri="{FF2B5EF4-FFF2-40B4-BE49-F238E27FC236}">
                <a16:creationId xmlns:a16="http://schemas.microsoft.com/office/drawing/2014/main" id="{A4A8180B-24ED-BE21-05FC-258F39D0FA44}"/>
              </a:ext>
            </a:extLst>
          </p:cNvPr>
          <p:cNvSpPr>
            <a:spLocks noGrp="1"/>
          </p:cNvSpPr>
          <p:nvPr>
            <p:ph idx="1"/>
          </p:nvPr>
        </p:nvSpPr>
        <p:spPr/>
        <p:txBody>
          <a:bodyPr/>
          <a:lstStyle/>
          <a:p>
            <a:r>
              <a:rPr lang="en-US" dirty="0"/>
              <a:t>O instalație solară de încălzire a apei este un sistem care folosește energia solară pentru a încălzi apa destinată utilizării în gospodărie sau în alte spații. Aceasta constă în general din colectoare solare montate pe acoperișul unei clădiri sau în alt loc expus la soare, care absorb căldura și o transferă la un rezervor de apă. Apa încălzită este apoi utilizată pentru diverse scopuri, cum ar fi dușuri, încălzirea locuinței sau alte activități care necesită apă caldă. Acest tip de instalație contribuie la reducerea emisiilor de carbon și la economisirea energiei, fiind o opțiune ecologică și economică.</a:t>
            </a:r>
            <a:endParaRPr lang="ro-RO" dirty="0"/>
          </a:p>
        </p:txBody>
      </p:sp>
    </p:spTree>
    <p:extLst>
      <p:ext uri="{BB962C8B-B14F-4D97-AF65-F5344CB8AC3E}">
        <p14:creationId xmlns:p14="http://schemas.microsoft.com/office/powerpoint/2010/main" val="459782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bstituent conținut 3">
            <a:extLst>
              <a:ext uri="{FF2B5EF4-FFF2-40B4-BE49-F238E27FC236}">
                <a16:creationId xmlns:a16="http://schemas.microsoft.com/office/drawing/2014/main" id="{E3D24980-98A9-0855-4588-68760CE3BF1B}"/>
              </a:ext>
            </a:extLst>
          </p:cNvPr>
          <p:cNvPicPr>
            <a:picLocks noGrp="1" noChangeAspect="1"/>
          </p:cNvPicPr>
          <p:nvPr>
            <p:ph idx="1"/>
          </p:nvPr>
        </p:nvPicPr>
        <p:blipFill>
          <a:blip r:embed="rId2"/>
          <a:stretch>
            <a:fillRect/>
          </a:stretch>
        </p:blipFill>
        <p:spPr>
          <a:xfrm>
            <a:off x="2542020" y="808789"/>
            <a:ext cx="8282998" cy="5927599"/>
          </a:xfrm>
        </p:spPr>
      </p:pic>
    </p:spTree>
    <p:extLst>
      <p:ext uri="{BB962C8B-B14F-4D97-AF65-F5344CB8AC3E}">
        <p14:creationId xmlns:p14="http://schemas.microsoft.com/office/powerpoint/2010/main" val="2105686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192058F0-5146-82A7-FF3B-0C1C83CCDEA8}"/>
              </a:ext>
            </a:extLst>
          </p:cNvPr>
          <p:cNvSpPr>
            <a:spLocks noGrp="1"/>
          </p:cNvSpPr>
          <p:nvPr>
            <p:ph type="title"/>
          </p:nvPr>
        </p:nvSpPr>
        <p:spPr/>
        <p:txBody>
          <a:bodyPr/>
          <a:lstStyle/>
          <a:p>
            <a:r>
              <a:rPr lang="en-US" dirty="0"/>
              <a:t>Cum funcționează </a:t>
            </a:r>
            <a:endParaRPr lang="ro-RO" dirty="0"/>
          </a:p>
        </p:txBody>
      </p:sp>
      <p:sp>
        <p:nvSpPr>
          <p:cNvPr id="3" name="Substituent conținut 2">
            <a:extLst>
              <a:ext uri="{FF2B5EF4-FFF2-40B4-BE49-F238E27FC236}">
                <a16:creationId xmlns:a16="http://schemas.microsoft.com/office/drawing/2014/main" id="{809255C2-9B6A-B4A1-D1DD-71E912D43419}"/>
              </a:ext>
            </a:extLst>
          </p:cNvPr>
          <p:cNvSpPr>
            <a:spLocks noGrp="1"/>
          </p:cNvSpPr>
          <p:nvPr>
            <p:ph idx="1"/>
          </p:nvPr>
        </p:nvSpPr>
        <p:spPr>
          <a:xfrm>
            <a:off x="1449720" y="2630927"/>
            <a:ext cx="9498450" cy="2492176"/>
          </a:xfrm>
        </p:spPr>
        <p:txBody>
          <a:bodyPr>
            <a:noAutofit/>
          </a:bodyPr>
          <a:lstStyle/>
          <a:p>
            <a:r>
              <a:rPr lang="ro-RO" sz="1400" dirty="0"/>
              <a:t>O instalație solară de încălzire a apei funcționează în câțiva pași simpli:</a:t>
            </a:r>
            <a:endParaRPr lang="en-US" sz="1400" dirty="0"/>
          </a:p>
          <a:p>
            <a:r>
              <a:rPr lang="ro-RO" sz="1400" dirty="0"/>
              <a:t>1. Colectarea energiei solare: Panourile solare montate pe acoperiș sau în alt loc expus la soare absorb lumina și căldura solară.</a:t>
            </a:r>
            <a:endParaRPr lang="en-US" sz="1400" dirty="0"/>
          </a:p>
          <a:p>
            <a:r>
              <a:rPr lang="ro-RO" sz="1400" dirty="0"/>
              <a:t>2. Transferul căldurii: O substanță de transfer termic, cum ar fi un lichid </a:t>
            </a:r>
            <a:r>
              <a:rPr lang="en-US" sz="1400" dirty="0"/>
              <a:t>antigel</a:t>
            </a:r>
            <a:r>
              <a:rPr lang="ro-RO" sz="1400" dirty="0"/>
              <a:t>, circulă prin panourile solare și preia căldura absorbită de acestea.</a:t>
            </a:r>
            <a:endParaRPr lang="en-US" sz="1400" dirty="0"/>
          </a:p>
          <a:p>
            <a:r>
              <a:rPr lang="ro-RO" sz="1400" dirty="0"/>
              <a:t>3. Transferul căldurii către apa din rezervor: Căldura preluată de lichidul antigel este transferată la apa dintr-un rezervor de stocare. Acest proces poate fi realizat fie printr-un schimbător de căldură, fie prin circulația directă a lichidului antigel prin rezervor.</a:t>
            </a:r>
            <a:endParaRPr lang="en-US" sz="1400" dirty="0"/>
          </a:p>
          <a:p>
            <a:r>
              <a:rPr lang="ro-RO" sz="1400" dirty="0"/>
              <a:t>4. Utilizarea apei încălzite: Apa încălzită este acum disponibilă pentru a fi utilizată în gospodărie sau în alte scopuri, cum ar fi dușurile, încălzirea locuinței sau alte activități care necesită apă </a:t>
            </a:r>
            <a:r>
              <a:rPr lang="ro-RO" sz="1400" dirty="0" err="1"/>
              <a:t>caldă.Prin</a:t>
            </a:r>
            <a:r>
              <a:rPr lang="ro-RO" sz="1400" dirty="0"/>
              <a:t> aceste etape, instalația solară de încălzire a apei transformă energia solară în energie termică, oferind astfel apă caldă fără a fi necesară utilizarea de combustibili fosili sau alte surse de energie neregenerabile.</a:t>
            </a:r>
            <a:endParaRPr lang="en-US" sz="1400" dirty="0"/>
          </a:p>
          <a:p>
            <a:r>
              <a:rPr lang="en-US" sz="1400" dirty="0"/>
              <a:t>Prin aceste etape, instalația solară de încălzire a apei transformă energia solară în energie termică, oferind astfel apă caldă fără a fi necesară utilizarea de combustibili fosili sau alte surse de energie neregenerabile.</a:t>
            </a:r>
            <a:endParaRPr lang="ro-RO" sz="1400" dirty="0"/>
          </a:p>
        </p:txBody>
      </p:sp>
    </p:spTree>
    <p:extLst>
      <p:ext uri="{BB962C8B-B14F-4D97-AF65-F5344CB8AC3E}">
        <p14:creationId xmlns:p14="http://schemas.microsoft.com/office/powerpoint/2010/main" val="750520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bstituent conținut 3">
            <a:extLst>
              <a:ext uri="{FF2B5EF4-FFF2-40B4-BE49-F238E27FC236}">
                <a16:creationId xmlns:a16="http://schemas.microsoft.com/office/drawing/2014/main" id="{0842664E-FA0B-C684-4B86-79D94C7B054D}"/>
              </a:ext>
            </a:extLst>
          </p:cNvPr>
          <p:cNvPicPr>
            <a:picLocks noGrp="1" noChangeAspect="1"/>
          </p:cNvPicPr>
          <p:nvPr>
            <p:ph idx="1"/>
          </p:nvPr>
        </p:nvPicPr>
        <p:blipFill>
          <a:blip r:embed="rId2"/>
          <a:stretch>
            <a:fillRect/>
          </a:stretch>
        </p:blipFill>
        <p:spPr>
          <a:xfrm>
            <a:off x="2254854" y="796473"/>
            <a:ext cx="6488903" cy="5121287"/>
          </a:xfrm>
        </p:spPr>
      </p:pic>
    </p:spTree>
    <p:extLst>
      <p:ext uri="{BB962C8B-B14F-4D97-AF65-F5344CB8AC3E}">
        <p14:creationId xmlns:p14="http://schemas.microsoft.com/office/powerpoint/2010/main" val="1112697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98F83F6-CA8A-6AE8-46B5-33FBDBF5C6A8}"/>
              </a:ext>
            </a:extLst>
          </p:cNvPr>
          <p:cNvSpPr>
            <a:spLocks noGrp="1"/>
          </p:cNvSpPr>
          <p:nvPr>
            <p:ph type="title"/>
          </p:nvPr>
        </p:nvSpPr>
        <p:spPr/>
        <p:txBody>
          <a:bodyPr/>
          <a:lstStyle/>
          <a:p>
            <a:r>
              <a:rPr lang="en-US" dirty="0"/>
              <a:t>Ce materiale folosește </a:t>
            </a:r>
            <a:endParaRPr lang="ro-RO" dirty="0"/>
          </a:p>
        </p:txBody>
      </p:sp>
      <p:sp>
        <p:nvSpPr>
          <p:cNvPr id="3" name="Substituent conținut 2">
            <a:extLst>
              <a:ext uri="{FF2B5EF4-FFF2-40B4-BE49-F238E27FC236}">
                <a16:creationId xmlns:a16="http://schemas.microsoft.com/office/drawing/2014/main" id="{C9CDD6A9-EFEE-6A87-0841-69FDB6EE8C0A}"/>
              </a:ext>
            </a:extLst>
          </p:cNvPr>
          <p:cNvSpPr>
            <a:spLocks noGrp="1"/>
          </p:cNvSpPr>
          <p:nvPr>
            <p:ph idx="1"/>
          </p:nvPr>
        </p:nvSpPr>
        <p:spPr/>
        <p:txBody>
          <a:bodyPr>
            <a:normAutofit fontScale="55000" lnSpcReduction="20000"/>
          </a:bodyPr>
          <a:lstStyle/>
          <a:p>
            <a:r>
              <a:rPr lang="en-US" dirty="0"/>
              <a:t>Pentru construcția unei instalații solare de încălzire a apei, sunt utilizate următoarele materiale:
1. Panouri solare: De obicei, acestea sunt realizate din materiale precum sticlă și aluminiu, cu o structură care permite absorbția maximă a luminii solare și transferul căldurii către lichidul de transfer termic.
2. Lichid de transfer termic: Acesta poate fi un antigel sau o soluție specială care circulă prin panourile solare pentru a prelua căldura și a o transfera la apa din rezervor.
3. Rezervor de stocare: Este utilizat pentru a stoca apa încălzită de panourile solare. Rezervoarele pot fi fabricate din oțel inoxidabil sau alte materiale rezistente la coroziune.
4. Conducte și accesorii: Sunt utilizate pentru a conecta panourile solare, rezervorul de stocare și alte componente ale sistemului. Acestea sunt de obicei fabricate din cupru sau alte materiale rezistente la coroziune.
5. Izolație termică: Este importantă pentru a minimiza pierderile de căldură și a menține apa încălzită în rezervor. Se folosesc materiale izolante precum spuma de poliuretan sau fibre de sticlă.
Aceste materiale sunt selectate și integrate în sistem pentru a asigura eficiența și durabilitatea instalației solare de încălzire a apei.</a:t>
            </a:r>
            <a:endParaRPr lang="ro-RO" dirty="0"/>
          </a:p>
        </p:txBody>
      </p:sp>
    </p:spTree>
    <p:extLst>
      <p:ext uri="{BB962C8B-B14F-4D97-AF65-F5344CB8AC3E}">
        <p14:creationId xmlns:p14="http://schemas.microsoft.com/office/powerpoint/2010/main" val="1646298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bstituent conținut 3">
            <a:extLst>
              <a:ext uri="{FF2B5EF4-FFF2-40B4-BE49-F238E27FC236}">
                <a16:creationId xmlns:a16="http://schemas.microsoft.com/office/drawing/2014/main" id="{E12754EF-1867-5A06-6FF9-FC26422EE6FD}"/>
              </a:ext>
            </a:extLst>
          </p:cNvPr>
          <p:cNvPicPr>
            <a:picLocks noGrp="1" noChangeAspect="1"/>
          </p:cNvPicPr>
          <p:nvPr>
            <p:ph idx="1"/>
          </p:nvPr>
        </p:nvPicPr>
        <p:blipFill>
          <a:blip r:embed="rId2"/>
          <a:stretch>
            <a:fillRect/>
          </a:stretch>
        </p:blipFill>
        <p:spPr>
          <a:xfrm>
            <a:off x="1036509" y="537874"/>
            <a:ext cx="10415709" cy="5619701"/>
          </a:xfrm>
        </p:spPr>
      </p:pic>
    </p:spTree>
    <p:extLst>
      <p:ext uri="{BB962C8B-B14F-4D97-AF65-F5344CB8AC3E}">
        <p14:creationId xmlns:p14="http://schemas.microsoft.com/office/powerpoint/2010/main" val="2808725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EDB4DA4-E7A6-B608-6E21-59DC91542F00}"/>
              </a:ext>
            </a:extLst>
          </p:cNvPr>
          <p:cNvSpPr>
            <a:spLocks noGrp="1"/>
          </p:cNvSpPr>
          <p:nvPr>
            <p:ph type="title"/>
          </p:nvPr>
        </p:nvSpPr>
        <p:spPr/>
        <p:txBody>
          <a:bodyPr/>
          <a:lstStyle/>
          <a:p>
            <a:r>
              <a:rPr lang="en-US" dirty="0"/>
              <a:t>Ce impact are asupra mediului </a:t>
            </a:r>
            <a:endParaRPr lang="ro-RO" dirty="0"/>
          </a:p>
        </p:txBody>
      </p:sp>
      <p:sp>
        <p:nvSpPr>
          <p:cNvPr id="3" name="Substituent conținut 2">
            <a:extLst>
              <a:ext uri="{FF2B5EF4-FFF2-40B4-BE49-F238E27FC236}">
                <a16:creationId xmlns:a16="http://schemas.microsoft.com/office/drawing/2014/main" id="{B849743D-A2BB-4FA1-7706-ED1C8B5E8FFB}"/>
              </a:ext>
            </a:extLst>
          </p:cNvPr>
          <p:cNvSpPr>
            <a:spLocks noGrp="1"/>
          </p:cNvSpPr>
          <p:nvPr>
            <p:ph idx="1"/>
          </p:nvPr>
        </p:nvSpPr>
        <p:spPr/>
        <p:txBody>
          <a:bodyPr>
            <a:normAutofit fontScale="55000" lnSpcReduction="20000"/>
          </a:bodyPr>
          <a:lstStyle/>
          <a:p>
            <a:r>
              <a:rPr lang="en-US" dirty="0"/>
              <a:t>Instalația solară de încălzire a apei are mai multe beneficii asupra mediului:
1. Reducerea emisiilor de carbon: Folosind energia solară în locul combustibililor fosili pentru încălzirea apei, instalația solară reduce emisiile de carbon și alte gaze cu efect de seră care contribuie la schimbările climatice.
2. Utilizarea unei surse regenerabile de energie: Energia solară este o sursă de energie regenerabilă și nelimitată, ceea ce înseamnă că folosirea ei pentru încălzirea apei nu epuizează resursele naturale și nu contribuie la defrișarea pădurilor sau alte impacte negative asupra mediului.
3. Reducerea consumului de resurse naturale: Prin folosirea energiei solare pentru încălzirea apei, se reduce dependența de combustibili fosili și alte resurse neregenerabile, cum ar fi gazul natural sau cărbunele.
4. Conservarea apei: Unele instalații solare de încălzire a apei pot include sisteme de reciclare a apei sau de colectare a apelor pluviale, contribuind la conservarea resurselor de apă dulce.
În ansamblu, instalația solară de încălzire a apei este o opțiune ecologică și sustenabilă, cu un impact redus asupra mediului înconjurător în comparație cu sistemele tradiționale de încălzire a apei.</a:t>
            </a:r>
            <a:endParaRPr lang="ro-RO" dirty="0"/>
          </a:p>
        </p:txBody>
      </p:sp>
    </p:spTree>
    <p:extLst>
      <p:ext uri="{BB962C8B-B14F-4D97-AF65-F5344CB8AC3E}">
        <p14:creationId xmlns:p14="http://schemas.microsoft.com/office/powerpoint/2010/main" val="19115995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docProps/app.xml><?xml version="1.0" encoding="utf-8"?>
<Properties xmlns="http://schemas.openxmlformats.org/officeDocument/2006/extended-properties" xmlns:vt="http://schemas.openxmlformats.org/officeDocument/2006/docPropsVTypes">
  <TotalTime>0</TotalTime>
  <Words>872</Words>
  <Application>Microsoft Office PowerPoint</Application>
  <PresentationFormat>Widescreen</PresentationFormat>
  <Paragraphs>29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MS Shell Dlg 2</vt:lpstr>
      <vt:lpstr>Wingdings</vt:lpstr>
      <vt:lpstr>Wingdings 3</vt:lpstr>
      <vt:lpstr>Madison</vt:lpstr>
      <vt:lpstr>Instalații solare de încălzire a apei</vt:lpstr>
      <vt:lpstr>Introducere </vt:lpstr>
      <vt:lpstr>Ce este o instalatie solară de încălzire a apei</vt:lpstr>
      <vt:lpstr>PowerPoint Presentation</vt:lpstr>
      <vt:lpstr>Cum funcționează </vt:lpstr>
      <vt:lpstr>PowerPoint Presentation</vt:lpstr>
      <vt:lpstr>Ce materiale folosește </vt:lpstr>
      <vt:lpstr>PowerPoint Presentation</vt:lpstr>
      <vt:lpstr>Ce impact are asupra mediului </vt:lpstr>
      <vt:lpstr>PowerPoint Presentation</vt:lpstr>
      <vt:lpstr>Concluzie</vt:lpstr>
      <vt:lpstr>Bibliografie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Instalații solare de încălzire a apei</dc:title>
  <dc:creator>Elena Luciu</dc:creator>
  <cp:lastModifiedBy>Carmen</cp:lastModifiedBy>
  <cp:revision>2</cp:revision>
  <dcterms:created xsi:type="dcterms:W3CDTF">2024-03-21T06:53:06Z</dcterms:created>
  <dcterms:modified xsi:type="dcterms:W3CDTF">2024-04-14T17:25:49Z</dcterms:modified>
</cp:coreProperties>
</file>