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4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05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723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309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673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206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787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444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07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60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02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19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o.m.wikipedia.org/wiki/Curent_electric" TargetMode="External"/><Relationship Id="rId3" Type="http://schemas.openxmlformats.org/officeDocument/2006/relationships/hyperlink" Target="https://ro.m.wikipedia.org/wiki/Energie_luminoas%C4%83" TargetMode="External"/><Relationship Id="rId7" Type="http://schemas.openxmlformats.org/officeDocument/2006/relationships/hyperlink" Target="https://ro.m.wikipedia.org/wiki/Acumulator" TargetMode="External"/><Relationship Id="rId2" Type="http://schemas.openxmlformats.org/officeDocument/2006/relationships/hyperlink" Target="https://ro.m.wikipedia.org/wiki/Panou_solar_termi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o.m.wikipedia.org/wiki/Aplica%C8%9Bii_cu_panou_fotovoltaic" TargetMode="External"/><Relationship Id="rId5" Type="http://schemas.openxmlformats.org/officeDocument/2006/relationships/hyperlink" Target="https://ro.m.wikipedia.org/wiki/Celul%C4%83_solar%C4%83" TargetMode="External"/><Relationship Id="rId4" Type="http://schemas.openxmlformats.org/officeDocument/2006/relationships/hyperlink" Target="https://ro.m.wikipedia.org/wiki/Energie_electric%C4%83" TargetMode="External"/><Relationship Id="rId9" Type="http://schemas.openxmlformats.org/officeDocument/2006/relationships/hyperlink" Target="https://ro.m.wikipedia.org/wiki/Mers_%C3%AEn_go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o.m.wikipedia.org/wiki/Limba_englez%C4%83" TargetMode="External"/><Relationship Id="rId2" Type="http://schemas.openxmlformats.org/officeDocument/2006/relationships/hyperlink" Target="https://ro.m.wikipedia.org/wiki/Celul%C4%83_solar%C4%83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o.m.wikipedia.org/wiki/Coroziun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5CA644B-8C33-CC07-639E-869EB2B391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/>
              <a:t>Panouri solare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3149CAD6-F4E2-C6D9-9FAF-A4EFEBB33E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53364" y="5096494"/>
            <a:ext cx="4521863" cy="556656"/>
          </a:xfrm>
        </p:spPr>
        <p:txBody>
          <a:bodyPr/>
          <a:lstStyle/>
          <a:p>
            <a:r>
              <a:rPr lang="ro-RO" dirty="0"/>
              <a:t>Elev: Gîlcă Iasmina Andreea</a:t>
            </a:r>
          </a:p>
          <a:p>
            <a:r>
              <a:rPr lang="ro-RO" dirty="0"/>
              <a:t>Clasa a XI-a h</a:t>
            </a:r>
          </a:p>
        </p:txBody>
      </p:sp>
    </p:spTree>
    <p:extLst>
      <p:ext uri="{BB962C8B-B14F-4D97-AF65-F5344CB8AC3E}">
        <p14:creationId xmlns:p14="http://schemas.microsoft.com/office/powerpoint/2010/main" val="1007926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654FCF37-C132-3A7B-72E8-499070F4CB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Un </a:t>
            </a:r>
            <a:r>
              <a:rPr lang="ro-RO" b="1" i="0">
                <a:solidFill>
                  <a:srgbClr val="202122"/>
                </a:solidFill>
                <a:effectLst/>
                <a:latin typeface="-apple-system"/>
              </a:rPr>
              <a:t>panou solar fotovoltaic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, spre deosebire de un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2" tooltip="Panou solar termic"/>
              </a:rPr>
              <a:t>panou solar termic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, transformă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3" tooltip="Energie luminoasă"/>
              </a:rPr>
              <a:t>energia luminoasă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din razele solare direct în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4" tooltip="Energie electrică"/>
              </a:rPr>
              <a:t>energie electrică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. Componentele principale ale panoului solar fotovoltaic sunt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5" tooltip="Celulă solară"/>
              </a:rPr>
              <a:t>celulele solare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.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Panourile solare fotovoltaice se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6" tooltip="Aplicații cu panou fotovoltaic"/>
              </a:rPr>
              <a:t>utilizează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separat sau legate în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7" tooltip="Acumulator"/>
              </a:rPr>
              <a:t>acumulatori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pentru alimentarea consumatorilor independenți sau pentru generarea de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8" tooltip="Curent electric"/>
              </a:rPr>
              <a:t>curent electric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ce se livrează în rețeaua publică.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Un panou solar fotovoltaic este caracterizat prin parametrii săi electrici, cum ar fi tensiunea de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9" tooltip="Mers în gol"/>
              </a:rPr>
              <a:t>mers în gol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sau curentul de scurtcircuit.</a:t>
            </a:r>
          </a:p>
        </p:txBody>
      </p:sp>
    </p:spTree>
    <p:extLst>
      <p:ext uri="{BB962C8B-B14F-4D97-AF65-F5344CB8AC3E}">
        <p14:creationId xmlns:p14="http://schemas.microsoft.com/office/powerpoint/2010/main" val="365092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bstituent conținut 3">
            <a:extLst>
              <a:ext uri="{FF2B5EF4-FFF2-40B4-BE49-F238E27FC236}">
                <a16:creationId xmlns:a16="http://schemas.microsoft.com/office/drawing/2014/main" id="{06FAC322-63A6-96D4-C539-9DB7FB130C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14" y="395844"/>
            <a:ext cx="10935195" cy="5521346"/>
          </a:xfrm>
        </p:spPr>
      </p:pic>
    </p:spTree>
    <p:extLst>
      <p:ext uri="{BB962C8B-B14F-4D97-AF65-F5344CB8AC3E}">
        <p14:creationId xmlns:p14="http://schemas.microsoft.com/office/powerpoint/2010/main" val="4199220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59347FD-5426-639E-6689-051692FF4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Pentru a îndeplini condițiile impuse de producerea de energie electrică, celulele solare se vor asambla în module fotovoltaice. Panourile pe care sunt montate asigură și: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protecție transparentă împotriva radiațiilor și intemperiilor,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legături electrice robuste,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protecția celulelor solare rigide de acțiuni mecanice,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protecția celulelor solare și a legăturilor electrice de umiditate,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asigurare unei răciri corespunzătoare a celulelor solare,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protecția împotriva atingerii a elementelor componente conducătoare de electricitate,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posibilitatea manipulării și montării ușoare.</a:t>
            </a:r>
          </a:p>
        </p:txBody>
      </p:sp>
    </p:spTree>
    <p:extLst>
      <p:ext uri="{BB962C8B-B14F-4D97-AF65-F5344CB8AC3E}">
        <p14:creationId xmlns:p14="http://schemas.microsoft.com/office/powerpoint/2010/main" val="1281376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A8A65A4C-1E85-1605-03F8-D09B206E4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950"/>
            <a:ext cx="10515600" cy="4351338"/>
          </a:xfrm>
        </p:spPr>
        <p:txBody>
          <a:bodyPr/>
          <a:lstStyle/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Se cunosc diferite variante de construcție a modelelor existente de panouri solare fotovoltaice. În continuare este descrisă construcția modelului cel mai răspândit în momentul de față.</a:t>
            </a:r>
            <a:endParaRPr lang="ro-RO"/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id="{7F3A9580-54C9-FA63-1471-FE155FA66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30" y="1880190"/>
            <a:ext cx="8123939" cy="445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81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bstituent conținut 3">
            <a:extLst>
              <a:ext uri="{FF2B5EF4-FFF2-40B4-BE49-F238E27FC236}">
                <a16:creationId xmlns:a16="http://schemas.microsoft.com/office/drawing/2014/main" id="{14D7B0A8-807C-8967-8705-A8BDFFE9F3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1" y="606136"/>
            <a:ext cx="10217726" cy="5541819"/>
          </a:xfrm>
        </p:spPr>
      </p:pic>
    </p:spTree>
    <p:extLst>
      <p:ext uri="{BB962C8B-B14F-4D97-AF65-F5344CB8AC3E}">
        <p14:creationId xmlns:p14="http://schemas.microsoft.com/office/powerpoint/2010/main" val="4186887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B01623C-A1B2-6778-F621-C11C44A72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Parametrii unui panou solar fotovoltaic se stabilesc, la fel ca și cei pentru 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2" tooltip="Celulă solară"/>
              </a:rPr>
              <a:t>celule solare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, pentru condiții de test standard.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Prescurtări ale termenilor mai des utilizați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SC: Scurtcircuit (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3" tooltip="Limba engleză"/>
              </a:rPr>
              <a:t>engleză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</a:t>
            </a:r>
            <a:r>
              <a:rPr lang="ro-RO" b="0" i="1">
                <a:solidFill>
                  <a:srgbClr val="202122"/>
                </a:solidFill>
                <a:effectLst/>
                <a:latin typeface="-apple-system"/>
              </a:rPr>
              <a:t>Short Circuit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),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OC: Mers în gol (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3" tooltip="Limba engleză"/>
              </a:rPr>
              <a:t>engleză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</a:t>
            </a:r>
            <a:r>
              <a:rPr lang="ro-RO" b="0" i="1">
                <a:solidFill>
                  <a:srgbClr val="202122"/>
                </a:solidFill>
                <a:effectLst/>
                <a:latin typeface="-apple-system"/>
              </a:rPr>
              <a:t>Open Circuit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),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MPP: Punctul de putere maximă (</a:t>
            </a:r>
            <a:r>
              <a:rPr lang="ro-RO" b="0" i="0" u="none" strike="noStrike">
                <a:solidFill>
                  <a:srgbClr val="202122"/>
                </a:solidFill>
                <a:effectLst/>
                <a:latin typeface="-apple-system"/>
                <a:hlinkClick r:id="rId3" tooltip="Limba engleză"/>
              </a:rPr>
              <a:t>engleză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</a:t>
            </a:r>
            <a:r>
              <a:rPr lang="ro-RO" b="0" i="1">
                <a:solidFill>
                  <a:srgbClr val="202122"/>
                </a:solidFill>
                <a:effectLst/>
                <a:latin typeface="-apple-system"/>
              </a:rPr>
              <a:t>Maximum Power Point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).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Caracteristicile unui panou solar sunt: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Tensiunea de mers în gol ���,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Curent de scurtcircuit ���,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Tensiunea în punctul optim de funcționare ����,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Curentul în punctual de putere maximă ����,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Putere maximă ����,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Factor de umplere ��,</a:t>
            </a:r>
          </a:p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Coeficient de modificare a puterii cu temperatura celulei,</a:t>
            </a:r>
          </a:p>
        </p:txBody>
      </p:sp>
    </p:spTree>
    <p:extLst>
      <p:ext uri="{BB962C8B-B14F-4D97-AF65-F5344CB8AC3E}">
        <p14:creationId xmlns:p14="http://schemas.microsoft.com/office/powerpoint/2010/main" val="3660179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9FD33DB6-A8BB-9D6B-6C3B-CDE910C4E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Încapsularea durabilă a elementelor componente are o importanță foarte mare deoarece umiditatea ce ar putea pătrunde ar afecta durata de viață a panoului solar prin </a:t>
            </a:r>
            <a:r>
              <a:rPr lang="ro-RO" b="0" i="0" u="none" strike="noStrike">
                <a:effectLst/>
                <a:latin typeface="-apple-system"/>
                <a:hlinkClick r:id="rId2" tooltip="Coroziune"/>
              </a:rPr>
              <a:t>coroziune</a:t>
            </a:r>
            <a:r>
              <a:rPr lang="ro-RO" b="0" i="0">
                <a:solidFill>
                  <a:srgbClr val="202122"/>
                </a:solidFill>
                <a:effectLst/>
                <a:latin typeface="-apple-system"/>
              </a:rPr>
              <a:t> și prin scurtcircuitarea legăturilor dintre elementele prin care trece curent electric.</a:t>
            </a: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83080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62EF8CF-180C-84C5-8D7B-12BC35D43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Bibliografie 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46E897A9-1318-E18B-AA36-1BE76E03B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/>
              <a:t>https://ro.m.wikipedia.org/wiki/Panou_solar_fotovoltaic</a:t>
            </a:r>
          </a:p>
        </p:txBody>
      </p:sp>
    </p:spTree>
    <p:extLst>
      <p:ext uri="{BB962C8B-B14F-4D97-AF65-F5344CB8AC3E}">
        <p14:creationId xmlns:p14="http://schemas.microsoft.com/office/powerpoint/2010/main" val="547381704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-apple-system</vt:lpstr>
      <vt:lpstr>Arial</vt:lpstr>
      <vt:lpstr>Gill Sans MT</vt:lpstr>
      <vt:lpstr>Galerie</vt:lpstr>
      <vt:lpstr>Panouri solare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Bibliografie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Panouri solare</dc:title>
  <dc:creator>Iasmina Gîlcă</dc:creator>
  <cp:lastModifiedBy>Carmen</cp:lastModifiedBy>
  <cp:revision>2</cp:revision>
  <dcterms:created xsi:type="dcterms:W3CDTF">2024-03-25T05:46:14Z</dcterms:created>
  <dcterms:modified xsi:type="dcterms:W3CDTF">2024-04-14T17:26:13Z</dcterms:modified>
</cp:coreProperties>
</file>