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handoutMasterIdLst>
    <p:handoutMasterId r:id="rId15"/>
  </p:handoutMasterIdLst>
  <p:sldIdLst>
    <p:sldId id="265" r:id="rId5"/>
    <p:sldId id="317" r:id="rId6"/>
    <p:sldId id="310" r:id="rId7"/>
    <p:sldId id="311" r:id="rId8"/>
    <p:sldId id="313" r:id="rId9"/>
    <p:sldId id="312" r:id="rId10"/>
    <p:sldId id="314" r:id="rId11"/>
    <p:sldId id="315" r:id="rId12"/>
    <p:sldId id="316" r:id="rId13"/>
  </p:sldIdLst>
  <p:sldSz cx="12188825" cy="6858000"/>
  <p:notesSz cx="6858000" cy="9144000"/>
  <p:custDataLst>
    <p:tags r:id="rId16"/>
  </p:custDataLst>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29" autoAdjust="0"/>
  </p:normalViewPr>
  <p:slideViewPr>
    <p:cSldViewPr showGuides="1">
      <p:cViewPr varScale="1">
        <p:scale>
          <a:sx n="110" d="100"/>
          <a:sy n="110" d="100"/>
        </p:scale>
        <p:origin x="630" y="114"/>
      </p:cViewPr>
      <p:guideLst>
        <p:guide pos="3839"/>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90" d="100"/>
          <a:sy n="90" d="100"/>
        </p:scale>
        <p:origin x="3774"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ro-RO" dirty="0"/>
          </a:p>
        </p:txBody>
      </p:sp>
      <p:sp>
        <p:nvSpPr>
          <p:cNvPr id="3" name="Substituent dată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A2C70AF4-702F-4EB2-B3A9-E3B614C3C104}" type="datetime1">
              <a:rPr lang="ro-RO" smtClean="0"/>
              <a:pPr algn="r" rtl="0"/>
              <a:t>14.04.2024</a:t>
            </a:fld>
            <a:endParaRPr lang="ro-RO" dirty="0"/>
          </a:p>
        </p:txBody>
      </p:sp>
      <p:sp>
        <p:nvSpPr>
          <p:cNvPr id="4" name="Substituent subsol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ro-RO" dirty="0"/>
          </a:p>
        </p:txBody>
      </p:sp>
      <p:sp>
        <p:nvSpPr>
          <p:cNvPr id="5" name="Substituent număr diapozitiv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D9F912AB-2776-42F2-A957-313FC7EFEDB9}" type="slidenum">
              <a:rPr lang="ro-RO" smtClean="0"/>
              <a:pPr algn="r" rtl="0"/>
              <a:t>‹#›</a:t>
            </a:fld>
            <a:endParaRPr lang="ro-RO" dirty="0"/>
          </a:p>
        </p:txBody>
      </p:sp>
    </p:spTree>
    <p:extLst>
      <p:ext uri="{BB962C8B-B14F-4D97-AF65-F5344CB8AC3E}">
        <p14:creationId xmlns:p14="http://schemas.microsoft.com/office/powerpoint/2010/main" val="39320657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ro-RO" dirty="0"/>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lvl1pPr>
          </a:lstStyle>
          <a:p>
            <a:fld id="{A73B6566-F6E7-4241-A127-0CBBFDB1791D}" type="datetime1">
              <a:rPr lang="ro-RO" smtClean="0"/>
              <a:pPr/>
              <a:t>14.04.2024</a:t>
            </a:fld>
            <a:endParaRPr lang="ro-RO" dirty="0"/>
          </a:p>
        </p:txBody>
      </p:sp>
      <p:sp>
        <p:nvSpPr>
          <p:cNvPr id="4" name="Substituent imagine diapozitiv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ro-RO" dirty="0"/>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ro-RO" dirty="0"/>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lvl1pPr>
          </a:lstStyle>
          <a:p>
            <a:fld id="{F93199CD-3E1B-4AE6-990F-76F925F5EA9F}" type="slidenum">
              <a:rPr lang="ro-RO" smtClean="0"/>
              <a:pPr/>
              <a:t>‹#›</a:t>
            </a:fld>
            <a:endParaRPr lang="ro-RO" dirty="0"/>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u 1"/>
          <p:cNvSpPr>
            <a:spLocks noGrp="1"/>
          </p:cNvSpPr>
          <p:nvPr>
            <p:ph type="ctrTitle"/>
          </p:nvPr>
        </p:nvSpPr>
        <p:spPr>
          <a:xfrm>
            <a:off x="1065214" y="1828800"/>
            <a:ext cx="8229600" cy="2895600"/>
          </a:xfrm>
        </p:spPr>
        <p:txBody>
          <a:bodyPr rtlCol="0" anchor="b">
            <a:normAutofit/>
          </a:bodyPr>
          <a:lstStyle>
            <a:lvl1pPr algn="l" rtl="0">
              <a:lnSpc>
                <a:spcPct val="80000"/>
              </a:lnSpc>
              <a:defRPr sz="6600">
                <a:solidFill>
                  <a:schemeClr val="tx1"/>
                </a:solidFill>
              </a:defRPr>
            </a:lvl1pPr>
          </a:lstStyle>
          <a:p>
            <a:pPr rtl="0"/>
            <a:r>
              <a:rPr lang="ro-RO"/>
              <a:t>Faceți clic pentru a edita stilul de titlu coordonator</a:t>
            </a:r>
            <a:endParaRPr lang="ro-RO" dirty="0"/>
          </a:p>
        </p:txBody>
      </p:sp>
      <p:sp>
        <p:nvSpPr>
          <p:cNvPr id="3" name="Subtitlu 2"/>
          <p:cNvSpPr>
            <a:spLocks noGrp="1"/>
          </p:cNvSpPr>
          <p:nvPr>
            <p:ph type="subTitle" idx="1"/>
          </p:nvPr>
        </p:nvSpPr>
        <p:spPr>
          <a:xfrm>
            <a:off x="1065213" y="4800600"/>
            <a:ext cx="8229600" cy="1219200"/>
          </a:xfrm>
        </p:spPr>
        <p:txBody>
          <a:bodyPr rtlCol="0">
            <a:normAutofit/>
          </a:bodyPr>
          <a:lstStyle>
            <a:lvl1pPr marL="0" indent="0" algn="l" rtl="0">
              <a:spcBef>
                <a:spcPts val="0"/>
              </a:spcBef>
              <a:buNone/>
              <a:defRPr sz="2000" cap="all" spc="200" baseline="0">
                <a:solidFill>
                  <a:schemeClr val="accent1"/>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ro-RO"/>
              <a:t>Faceți clic pentru a edita stilul de subtitlu coordonator</a:t>
            </a:r>
            <a:endParaRPr lang="ro-RO" dirty="0"/>
          </a:p>
        </p:txBody>
      </p:sp>
    </p:spTree>
    <p:extLst>
      <p:ext uri="{BB962C8B-B14F-4D97-AF65-F5344CB8AC3E}">
        <p14:creationId xmlns:p14="http://schemas.microsoft.com/office/powerpoint/2010/main" val="9499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rtl="0">
              <a:defRPr/>
            </a:lvl1pPr>
          </a:lstStyle>
          <a:p>
            <a:pPr rtl="0"/>
            <a:r>
              <a:rPr lang="ro-RO"/>
              <a:t>Faceți clic pentru a edita stilul de titlu coordonator</a:t>
            </a:r>
            <a:endParaRPr lang="ro-RO" dirty="0"/>
          </a:p>
        </p:txBody>
      </p:sp>
      <p:sp>
        <p:nvSpPr>
          <p:cNvPr id="3" name="Substituent text vertical 2"/>
          <p:cNvSpPr>
            <a:spLocks noGrp="1"/>
          </p:cNvSpPr>
          <p:nvPr>
            <p:ph type="body" orient="vert" idx="1"/>
          </p:nvPr>
        </p:nvSpPr>
        <p:spPr/>
        <p:txBody>
          <a:bodyPr vert="eaVert"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4" name="Substituent dată 3"/>
          <p:cNvSpPr>
            <a:spLocks noGrp="1"/>
          </p:cNvSpPr>
          <p:nvPr>
            <p:ph type="dt" sz="half" idx="10"/>
          </p:nvPr>
        </p:nvSpPr>
        <p:spPr/>
        <p:txBody>
          <a:bodyPr rtlCol="0"/>
          <a:lstStyle>
            <a:lvl1pPr>
              <a:defRPr/>
            </a:lvl1pPr>
          </a:lstStyle>
          <a:p>
            <a:fld id="{F39AE9BA-79CD-4DB2-B682-56D129EEBFCF}" type="datetime1">
              <a:rPr lang="ro-RO" smtClean="0"/>
              <a:pPr/>
              <a:t>14.04.2024</a:t>
            </a:fld>
            <a:endParaRPr lang="ro-RO" dirty="0"/>
          </a:p>
        </p:txBody>
      </p:sp>
      <p:sp>
        <p:nvSpPr>
          <p:cNvPr id="5" name="Substituent subsol 4"/>
          <p:cNvSpPr>
            <a:spLocks noGrp="1"/>
          </p:cNvSpPr>
          <p:nvPr>
            <p:ph type="ftr" sz="quarter" idx="11"/>
          </p:nvPr>
        </p:nvSpPr>
        <p:spPr/>
        <p:txBody>
          <a:bodyPr rtlCol="0"/>
          <a:lstStyle/>
          <a:p>
            <a:pPr rtl="0"/>
            <a:endParaRPr lang="ro-RO" dirty="0"/>
          </a:p>
        </p:txBody>
      </p:sp>
      <p:sp>
        <p:nvSpPr>
          <p:cNvPr id="6" name="Substituent număr diapozitiv 5"/>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46009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9142412" y="381001"/>
            <a:ext cx="1524001" cy="5638800"/>
          </a:xfrm>
        </p:spPr>
        <p:txBody>
          <a:bodyPr vert="eaVert" rtlCol="0"/>
          <a:lstStyle>
            <a:lvl1pPr rtl="0">
              <a:defRPr/>
            </a:lvl1pPr>
          </a:lstStyle>
          <a:p>
            <a:pPr rtl="0"/>
            <a:r>
              <a:rPr lang="ro-RO"/>
              <a:t>Faceți clic pentru a edita stilul de titlu coordonator</a:t>
            </a:r>
            <a:endParaRPr lang="ro-RO" dirty="0"/>
          </a:p>
        </p:txBody>
      </p:sp>
      <p:sp>
        <p:nvSpPr>
          <p:cNvPr id="3" name="Substituent text vertical 2"/>
          <p:cNvSpPr>
            <a:spLocks noGrp="1"/>
          </p:cNvSpPr>
          <p:nvPr>
            <p:ph type="body" orient="vert" idx="1"/>
          </p:nvPr>
        </p:nvSpPr>
        <p:spPr>
          <a:xfrm>
            <a:off x="1522412" y="381001"/>
            <a:ext cx="7391399" cy="5638800"/>
          </a:xfrm>
        </p:spPr>
        <p:txBody>
          <a:bodyPr vert="eaVert"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4" name="Substituent dată 3"/>
          <p:cNvSpPr>
            <a:spLocks noGrp="1"/>
          </p:cNvSpPr>
          <p:nvPr>
            <p:ph type="dt" sz="half" idx="10"/>
          </p:nvPr>
        </p:nvSpPr>
        <p:spPr/>
        <p:txBody>
          <a:bodyPr rtlCol="0"/>
          <a:lstStyle>
            <a:lvl1pPr>
              <a:defRPr/>
            </a:lvl1pPr>
          </a:lstStyle>
          <a:p>
            <a:fld id="{50FFC8EF-93B4-4FD7-A0DF-14FC7DFA32A0}" type="datetime1">
              <a:rPr lang="ro-RO" smtClean="0"/>
              <a:pPr/>
              <a:t>14.04.2024</a:t>
            </a:fld>
            <a:endParaRPr lang="ro-RO" dirty="0"/>
          </a:p>
        </p:txBody>
      </p:sp>
      <p:sp>
        <p:nvSpPr>
          <p:cNvPr id="5" name="Substituent subsol 4"/>
          <p:cNvSpPr>
            <a:spLocks noGrp="1"/>
          </p:cNvSpPr>
          <p:nvPr>
            <p:ph type="ftr" sz="quarter" idx="11"/>
          </p:nvPr>
        </p:nvSpPr>
        <p:spPr/>
        <p:txBody>
          <a:bodyPr rtlCol="0"/>
          <a:lstStyle/>
          <a:p>
            <a:pPr rtl="0"/>
            <a:endParaRPr lang="ro-RO" dirty="0"/>
          </a:p>
        </p:txBody>
      </p:sp>
      <p:sp>
        <p:nvSpPr>
          <p:cNvPr id="6" name="Substituent număr diapozitiv 5"/>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407903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rtl="0">
              <a:defRPr/>
            </a:lvl1pPr>
          </a:lstStyle>
          <a:p>
            <a:pPr rtl="0"/>
            <a:r>
              <a:rPr lang="ro-RO"/>
              <a:t>Faceți clic pentru a edita stilul de titlu coordonator</a:t>
            </a:r>
            <a:endParaRPr lang="ro-RO" dirty="0"/>
          </a:p>
        </p:txBody>
      </p:sp>
      <p:sp>
        <p:nvSpPr>
          <p:cNvPr id="3" name="Substituent conținut 2"/>
          <p:cNvSpPr>
            <a:spLocks noGrp="1"/>
          </p:cNvSpPr>
          <p:nvPr>
            <p:ph idx="1"/>
          </p:nvPr>
        </p:nvSpPr>
        <p:spPr/>
        <p:txBody>
          <a:bodyPr rtlCol="0"/>
          <a:lstStyle>
            <a:lvl5pPr algn="l" rtl="0">
              <a:defRPr/>
            </a:lvl5pPr>
            <a:lvl6pPr algn="l" rtl="0">
              <a:defRPr/>
            </a:lvl6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4" name="Substituent dată 3"/>
          <p:cNvSpPr>
            <a:spLocks noGrp="1"/>
          </p:cNvSpPr>
          <p:nvPr>
            <p:ph type="dt" sz="half" idx="10"/>
          </p:nvPr>
        </p:nvSpPr>
        <p:spPr/>
        <p:txBody>
          <a:bodyPr rtlCol="0"/>
          <a:lstStyle>
            <a:lvl1pPr>
              <a:defRPr/>
            </a:lvl1pPr>
          </a:lstStyle>
          <a:p>
            <a:fld id="{24290385-3B4B-4781-B6EC-910F470AD70B}" type="datetime1">
              <a:rPr lang="ro-RO" smtClean="0"/>
              <a:pPr/>
              <a:t>14.04.2024</a:t>
            </a:fld>
            <a:endParaRPr lang="ro-RO" dirty="0"/>
          </a:p>
        </p:txBody>
      </p:sp>
      <p:sp>
        <p:nvSpPr>
          <p:cNvPr id="5" name="Substituent subsol 4"/>
          <p:cNvSpPr>
            <a:spLocks noGrp="1"/>
          </p:cNvSpPr>
          <p:nvPr>
            <p:ph type="ftr" sz="quarter" idx="11"/>
          </p:nvPr>
        </p:nvSpPr>
        <p:spPr/>
        <p:txBody>
          <a:bodyPr rtlCol="0"/>
          <a:lstStyle/>
          <a:p>
            <a:pPr rtl="0"/>
            <a:endParaRPr lang="ro-RO" dirty="0"/>
          </a:p>
        </p:txBody>
      </p:sp>
      <p:sp>
        <p:nvSpPr>
          <p:cNvPr id="6" name="Substituent număr diapozitiv 5"/>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27382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u 1"/>
          <p:cNvSpPr>
            <a:spLocks noGrp="1"/>
          </p:cNvSpPr>
          <p:nvPr>
            <p:ph type="title"/>
          </p:nvPr>
        </p:nvSpPr>
        <p:spPr>
          <a:xfrm>
            <a:off x="1059614" y="2514600"/>
            <a:ext cx="8692399" cy="2819400"/>
          </a:xfrm>
        </p:spPr>
        <p:txBody>
          <a:bodyPr rtlCol="0" anchor="b">
            <a:normAutofit/>
          </a:bodyPr>
          <a:lstStyle>
            <a:lvl1pPr algn="l" rtl="0">
              <a:lnSpc>
                <a:spcPct val="80000"/>
              </a:lnSpc>
              <a:defRPr sz="4800" b="0" cap="none" baseline="0"/>
            </a:lvl1pPr>
          </a:lstStyle>
          <a:p>
            <a:pPr rtl="0"/>
            <a:r>
              <a:rPr lang="ro-RO"/>
              <a:t>Faceți clic pentru a edita stilul de titlu coordonator</a:t>
            </a:r>
            <a:endParaRPr lang="ro-RO" dirty="0"/>
          </a:p>
        </p:txBody>
      </p:sp>
      <p:sp>
        <p:nvSpPr>
          <p:cNvPr id="3" name="Substituent text 2"/>
          <p:cNvSpPr>
            <a:spLocks noGrp="1"/>
          </p:cNvSpPr>
          <p:nvPr>
            <p:ph type="body" idx="1"/>
          </p:nvPr>
        </p:nvSpPr>
        <p:spPr>
          <a:xfrm>
            <a:off x="1065213" y="5410200"/>
            <a:ext cx="8687333" cy="609601"/>
          </a:xfrm>
        </p:spPr>
        <p:txBody>
          <a:bodyPr rtlCol="0" anchor="t">
            <a:normAutofit/>
          </a:bodyPr>
          <a:lstStyle>
            <a:lvl1pPr marL="0" indent="0" algn="l" rtl="0">
              <a:spcBef>
                <a:spcPts val="0"/>
              </a:spcBef>
              <a:buNone/>
              <a:defRPr sz="2000" cap="all" spc="200" baseline="0">
                <a:solidFill>
                  <a:schemeClr val="accent1"/>
                </a:solidFill>
              </a:defRPr>
            </a:lvl1pPr>
            <a:lvl2pPr marL="457200" indent="0" algn="l" rtl="0">
              <a:buNone/>
              <a:defRPr sz="1800">
                <a:solidFill>
                  <a:schemeClr val="tx1">
                    <a:tint val="75000"/>
                  </a:schemeClr>
                </a:solidFill>
              </a:defRPr>
            </a:lvl2pPr>
            <a:lvl3pPr marL="914400" indent="0" algn="l" rtl="0">
              <a:buNone/>
              <a:defRPr sz="1600">
                <a:solidFill>
                  <a:schemeClr val="tx1">
                    <a:tint val="75000"/>
                  </a:schemeClr>
                </a:solidFill>
              </a:defRPr>
            </a:lvl3pPr>
            <a:lvl4pPr marL="1371600" indent="0" algn="l" rtl="0">
              <a:buNone/>
              <a:defRPr sz="1400">
                <a:solidFill>
                  <a:schemeClr val="tx1">
                    <a:tint val="75000"/>
                  </a:schemeClr>
                </a:solidFill>
              </a:defRPr>
            </a:lvl4pPr>
            <a:lvl5pPr marL="1828800" indent="0" algn="l" rtl="0">
              <a:buNone/>
              <a:defRPr sz="1400">
                <a:solidFill>
                  <a:schemeClr val="tx1">
                    <a:tint val="75000"/>
                  </a:schemeClr>
                </a:solidFill>
              </a:defRPr>
            </a:lvl5pPr>
            <a:lvl6pPr marL="2286000" indent="0" algn="l" rtl="0">
              <a:buNone/>
              <a:defRPr sz="1400">
                <a:solidFill>
                  <a:schemeClr val="tx1">
                    <a:tint val="75000"/>
                  </a:schemeClr>
                </a:solidFill>
              </a:defRPr>
            </a:lvl6pPr>
            <a:lvl7pPr marL="2743200" indent="0" algn="l" rtl="0">
              <a:buNone/>
              <a:defRPr sz="1400">
                <a:solidFill>
                  <a:schemeClr val="tx1">
                    <a:tint val="75000"/>
                  </a:schemeClr>
                </a:solidFill>
              </a:defRPr>
            </a:lvl7pPr>
            <a:lvl8pPr marL="3200400" indent="0" algn="l" rtl="0">
              <a:buNone/>
              <a:defRPr sz="1400">
                <a:solidFill>
                  <a:schemeClr val="tx1">
                    <a:tint val="75000"/>
                  </a:schemeClr>
                </a:solidFill>
              </a:defRPr>
            </a:lvl8pPr>
            <a:lvl9pPr marL="3657600" indent="0" algn="l" rtl="0">
              <a:buNone/>
              <a:defRPr sz="1400">
                <a:solidFill>
                  <a:schemeClr val="tx1">
                    <a:tint val="75000"/>
                  </a:schemeClr>
                </a:solidFill>
              </a:defRPr>
            </a:lvl9pPr>
          </a:lstStyle>
          <a:p>
            <a:pPr lvl="0" rtl="0"/>
            <a:r>
              <a:rPr lang="ro-RO"/>
              <a:t>Faceţi clic pentru a edita Master stiluri text</a:t>
            </a:r>
          </a:p>
        </p:txBody>
      </p:sp>
      <p:sp>
        <p:nvSpPr>
          <p:cNvPr id="4" name="Substituent dată 3"/>
          <p:cNvSpPr>
            <a:spLocks noGrp="1"/>
          </p:cNvSpPr>
          <p:nvPr>
            <p:ph type="dt" sz="half" idx="10"/>
          </p:nvPr>
        </p:nvSpPr>
        <p:spPr/>
        <p:txBody>
          <a:bodyPr rtlCol="0"/>
          <a:lstStyle>
            <a:lvl1pPr>
              <a:defRPr/>
            </a:lvl1pPr>
          </a:lstStyle>
          <a:p>
            <a:fld id="{7233ECB3-3501-4DE9-9582-98FCC52621BD}" type="datetime1">
              <a:rPr lang="ro-RO" smtClean="0"/>
              <a:pPr/>
              <a:t>14.04.2024</a:t>
            </a:fld>
            <a:endParaRPr lang="ro-RO" dirty="0"/>
          </a:p>
        </p:txBody>
      </p:sp>
      <p:sp>
        <p:nvSpPr>
          <p:cNvPr id="5" name="Substituent subsol 4"/>
          <p:cNvSpPr>
            <a:spLocks noGrp="1"/>
          </p:cNvSpPr>
          <p:nvPr>
            <p:ph type="ftr" sz="quarter" idx="11"/>
          </p:nvPr>
        </p:nvSpPr>
        <p:spPr/>
        <p:txBody>
          <a:bodyPr rtlCol="0"/>
          <a:lstStyle/>
          <a:p>
            <a:pPr rtl="0"/>
            <a:endParaRPr lang="ro-RO" dirty="0"/>
          </a:p>
        </p:txBody>
      </p:sp>
      <p:sp>
        <p:nvSpPr>
          <p:cNvPr id="6" name="Substituent număr diapozitiv 5"/>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1761813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rtl="0">
              <a:defRPr/>
            </a:lvl1pPr>
          </a:lstStyle>
          <a:p>
            <a:pPr rtl="0"/>
            <a:r>
              <a:rPr lang="ro-RO"/>
              <a:t>Faceți clic pentru a edita stilul de titlu coordonator</a:t>
            </a:r>
            <a:endParaRPr lang="ro-RO" dirty="0"/>
          </a:p>
        </p:txBody>
      </p:sp>
      <p:sp>
        <p:nvSpPr>
          <p:cNvPr id="3" name="Substituent conținut 2"/>
          <p:cNvSpPr>
            <a:spLocks noGrp="1"/>
          </p:cNvSpPr>
          <p:nvPr>
            <p:ph sz="half" idx="1"/>
          </p:nvPr>
        </p:nvSpPr>
        <p:spPr>
          <a:xfrm>
            <a:off x="1504781" y="1905001"/>
            <a:ext cx="4419599" cy="41148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4" name="Substituent conținut 3"/>
          <p:cNvSpPr>
            <a:spLocks noGrp="1"/>
          </p:cNvSpPr>
          <p:nvPr>
            <p:ph sz="half" idx="2"/>
          </p:nvPr>
        </p:nvSpPr>
        <p:spPr>
          <a:xfrm>
            <a:off x="6229183" y="1905001"/>
            <a:ext cx="4419600" cy="41148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5" name="Substituent dată 4"/>
          <p:cNvSpPr>
            <a:spLocks noGrp="1"/>
          </p:cNvSpPr>
          <p:nvPr>
            <p:ph type="dt" sz="half" idx="10"/>
          </p:nvPr>
        </p:nvSpPr>
        <p:spPr/>
        <p:txBody>
          <a:bodyPr rtlCol="0"/>
          <a:lstStyle>
            <a:lvl1pPr>
              <a:defRPr/>
            </a:lvl1pPr>
          </a:lstStyle>
          <a:p>
            <a:fld id="{868F8753-3140-4D2F-9E5D-E88BB2504A4D}" type="datetime1">
              <a:rPr lang="ro-RO" smtClean="0"/>
              <a:pPr/>
              <a:t>14.04.2024</a:t>
            </a:fld>
            <a:endParaRPr lang="ro-RO" dirty="0"/>
          </a:p>
        </p:txBody>
      </p:sp>
      <p:sp>
        <p:nvSpPr>
          <p:cNvPr id="6" name="Substituent subsol 5"/>
          <p:cNvSpPr>
            <a:spLocks noGrp="1"/>
          </p:cNvSpPr>
          <p:nvPr>
            <p:ph type="ftr" sz="quarter" idx="11"/>
          </p:nvPr>
        </p:nvSpPr>
        <p:spPr/>
        <p:txBody>
          <a:bodyPr rtlCol="0"/>
          <a:lstStyle/>
          <a:p>
            <a:pPr rtl="0"/>
            <a:endParaRPr lang="ro-RO" dirty="0"/>
          </a:p>
        </p:txBody>
      </p:sp>
      <p:sp>
        <p:nvSpPr>
          <p:cNvPr id="7" name="Substituent număr diapozitiv 6"/>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282534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algn="l" rtl="0">
              <a:defRPr/>
            </a:lvl1pPr>
          </a:lstStyle>
          <a:p>
            <a:pPr rtl="0"/>
            <a:r>
              <a:rPr lang="ro-RO"/>
              <a:t>Faceți clic pentru a edita stilul de titlu coordonator</a:t>
            </a:r>
            <a:endParaRPr lang="ro-RO" dirty="0"/>
          </a:p>
        </p:txBody>
      </p:sp>
      <p:sp>
        <p:nvSpPr>
          <p:cNvPr id="3" name="Substituent text 2"/>
          <p:cNvSpPr>
            <a:spLocks noGrp="1"/>
          </p:cNvSpPr>
          <p:nvPr>
            <p:ph type="body" idx="1"/>
          </p:nvPr>
        </p:nvSpPr>
        <p:spPr>
          <a:xfrm>
            <a:off x="1522411" y="1905000"/>
            <a:ext cx="4416552" cy="762000"/>
          </a:xfrm>
        </p:spPr>
        <p:txBody>
          <a:bodyPr rtlCol="0" anchor="ctr">
            <a:noAutofit/>
          </a:bodyPr>
          <a:lstStyle>
            <a:lvl1pPr marL="0" indent="0" algn="l" rtl="0">
              <a:spcBef>
                <a:spcPts val="0"/>
              </a:spcBef>
              <a:buNone/>
              <a:defRPr sz="2000" b="0" cap="all" spc="200" baseline="0">
                <a:solidFill>
                  <a:schemeClr val="accent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ro-RO"/>
              <a:t>Faceţi clic pentru a edita Master stiluri text</a:t>
            </a:r>
          </a:p>
        </p:txBody>
      </p:sp>
      <p:sp>
        <p:nvSpPr>
          <p:cNvPr id="4" name="Substituent conținut 3"/>
          <p:cNvSpPr>
            <a:spLocks noGrp="1"/>
          </p:cNvSpPr>
          <p:nvPr>
            <p:ph sz="half" idx="2"/>
          </p:nvPr>
        </p:nvSpPr>
        <p:spPr>
          <a:xfrm>
            <a:off x="1522411" y="2743201"/>
            <a:ext cx="4416552" cy="32766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5" name="Substituent text 4"/>
          <p:cNvSpPr>
            <a:spLocks noGrp="1"/>
          </p:cNvSpPr>
          <p:nvPr>
            <p:ph type="body" sz="quarter" idx="3"/>
          </p:nvPr>
        </p:nvSpPr>
        <p:spPr>
          <a:xfrm>
            <a:off x="6249861" y="1905000"/>
            <a:ext cx="4416552" cy="762000"/>
          </a:xfrm>
        </p:spPr>
        <p:txBody>
          <a:bodyPr rtlCol="0" anchor="ctr">
            <a:noAutofit/>
          </a:bodyPr>
          <a:lstStyle>
            <a:lvl1pPr marL="0" indent="0" algn="l" rtl="0">
              <a:spcBef>
                <a:spcPts val="0"/>
              </a:spcBef>
              <a:buNone/>
              <a:defRPr sz="2000" b="0" cap="all" spc="200" baseline="0">
                <a:solidFill>
                  <a:schemeClr val="accent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ro-RO"/>
              <a:t>Faceţi clic pentru a edita Master stiluri text</a:t>
            </a:r>
          </a:p>
        </p:txBody>
      </p:sp>
      <p:sp>
        <p:nvSpPr>
          <p:cNvPr id="6" name="Substituent conținut 5"/>
          <p:cNvSpPr>
            <a:spLocks noGrp="1"/>
          </p:cNvSpPr>
          <p:nvPr>
            <p:ph sz="quarter" idx="4"/>
          </p:nvPr>
        </p:nvSpPr>
        <p:spPr>
          <a:xfrm>
            <a:off x="6249861" y="2743201"/>
            <a:ext cx="4416552" cy="32766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7" name="Substituent dată 6"/>
          <p:cNvSpPr>
            <a:spLocks noGrp="1"/>
          </p:cNvSpPr>
          <p:nvPr>
            <p:ph type="dt" sz="half" idx="10"/>
          </p:nvPr>
        </p:nvSpPr>
        <p:spPr/>
        <p:txBody>
          <a:bodyPr rtlCol="0"/>
          <a:lstStyle>
            <a:lvl1pPr>
              <a:defRPr/>
            </a:lvl1pPr>
          </a:lstStyle>
          <a:p>
            <a:fld id="{1A440252-F082-49F3-942E-8C2E16D3DD5D}" type="datetime1">
              <a:rPr lang="ro-RO" smtClean="0"/>
              <a:pPr/>
              <a:t>14.04.2024</a:t>
            </a:fld>
            <a:endParaRPr lang="ro-RO" dirty="0"/>
          </a:p>
        </p:txBody>
      </p:sp>
      <p:sp>
        <p:nvSpPr>
          <p:cNvPr id="8" name="Substituent subsol 7"/>
          <p:cNvSpPr>
            <a:spLocks noGrp="1"/>
          </p:cNvSpPr>
          <p:nvPr>
            <p:ph type="ftr" sz="quarter" idx="11"/>
          </p:nvPr>
        </p:nvSpPr>
        <p:spPr/>
        <p:txBody>
          <a:bodyPr rtlCol="0"/>
          <a:lstStyle/>
          <a:p>
            <a:pPr rtl="0"/>
            <a:endParaRPr lang="ro-RO" dirty="0"/>
          </a:p>
        </p:txBody>
      </p:sp>
      <p:sp>
        <p:nvSpPr>
          <p:cNvPr id="9" name="Substituent număr diapozitiv 8"/>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420841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rtl="0">
              <a:defRPr/>
            </a:lvl1pPr>
          </a:lstStyle>
          <a:p>
            <a:pPr rtl="0"/>
            <a:r>
              <a:rPr lang="ro-RO"/>
              <a:t>Faceți clic pentru a edita stilul de titlu coordonator</a:t>
            </a:r>
            <a:endParaRPr lang="ro-RO" dirty="0"/>
          </a:p>
        </p:txBody>
      </p:sp>
      <p:sp>
        <p:nvSpPr>
          <p:cNvPr id="3" name="Substituent dată 2"/>
          <p:cNvSpPr>
            <a:spLocks noGrp="1"/>
          </p:cNvSpPr>
          <p:nvPr>
            <p:ph type="dt" sz="half" idx="10"/>
          </p:nvPr>
        </p:nvSpPr>
        <p:spPr/>
        <p:txBody>
          <a:bodyPr rtlCol="0"/>
          <a:lstStyle>
            <a:lvl1pPr>
              <a:defRPr/>
            </a:lvl1pPr>
          </a:lstStyle>
          <a:p>
            <a:fld id="{FA84994D-C49F-4289-B3FD-276242FE46FF}" type="datetime1">
              <a:rPr lang="ro-RO" smtClean="0"/>
              <a:pPr/>
              <a:t>14.04.2024</a:t>
            </a:fld>
            <a:endParaRPr lang="ro-RO" dirty="0"/>
          </a:p>
        </p:txBody>
      </p:sp>
      <p:sp>
        <p:nvSpPr>
          <p:cNvPr id="4" name="Substituent subsol 3"/>
          <p:cNvSpPr>
            <a:spLocks noGrp="1"/>
          </p:cNvSpPr>
          <p:nvPr>
            <p:ph type="ftr" sz="quarter" idx="11"/>
          </p:nvPr>
        </p:nvSpPr>
        <p:spPr/>
        <p:txBody>
          <a:bodyPr rtlCol="0"/>
          <a:lstStyle/>
          <a:p>
            <a:pPr rtl="0"/>
            <a:endParaRPr lang="ro-RO" dirty="0"/>
          </a:p>
        </p:txBody>
      </p:sp>
      <p:sp>
        <p:nvSpPr>
          <p:cNvPr id="5" name="Substituent număr diapozitiv 4"/>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162663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bg>
      <p:bgPr>
        <a:solidFill>
          <a:schemeClr val="bg2"/>
        </a:solidFill>
        <a:effectLst/>
      </p:bgPr>
    </p:bg>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rtlCol="0"/>
          <a:lstStyle>
            <a:lvl1pPr>
              <a:defRPr/>
            </a:lvl1pPr>
          </a:lstStyle>
          <a:p>
            <a:fld id="{48368358-33D2-41A1-8613-277A180A43AE}" type="datetime1">
              <a:rPr lang="ro-RO" smtClean="0"/>
              <a:pPr/>
              <a:t>14.04.2024</a:t>
            </a:fld>
            <a:endParaRPr lang="ro-RO" dirty="0"/>
          </a:p>
        </p:txBody>
      </p:sp>
      <p:sp>
        <p:nvSpPr>
          <p:cNvPr id="3" name="Substituent subsol 2"/>
          <p:cNvSpPr>
            <a:spLocks noGrp="1"/>
          </p:cNvSpPr>
          <p:nvPr>
            <p:ph type="ftr" sz="quarter" idx="11"/>
          </p:nvPr>
        </p:nvSpPr>
        <p:spPr/>
        <p:txBody>
          <a:bodyPr rtlCol="0"/>
          <a:lstStyle/>
          <a:p>
            <a:pPr rtl="0"/>
            <a:endParaRPr lang="ro-RO" dirty="0"/>
          </a:p>
        </p:txBody>
      </p:sp>
      <p:sp>
        <p:nvSpPr>
          <p:cNvPr id="4" name="Substituent număr diapozitiv 3"/>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360754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u 1"/>
          <p:cNvSpPr>
            <a:spLocks noGrp="1"/>
          </p:cNvSpPr>
          <p:nvPr>
            <p:ph type="title"/>
          </p:nvPr>
        </p:nvSpPr>
        <p:spPr>
          <a:xfrm>
            <a:off x="1055604" y="1905000"/>
            <a:ext cx="3596607" cy="2667000"/>
          </a:xfrm>
        </p:spPr>
        <p:txBody>
          <a:bodyPr rtlCol="0" anchor="b">
            <a:noAutofit/>
          </a:bodyPr>
          <a:lstStyle>
            <a:lvl1pPr algn="l" rtl="0">
              <a:lnSpc>
                <a:spcPct val="90000"/>
              </a:lnSpc>
              <a:defRPr sz="3600" b="0" baseline="0">
                <a:solidFill>
                  <a:schemeClr val="tx1"/>
                </a:solidFill>
              </a:defRPr>
            </a:lvl1pPr>
          </a:lstStyle>
          <a:p>
            <a:pPr rtl="0"/>
            <a:r>
              <a:rPr lang="ro-RO"/>
              <a:t>Faceți clic pentru a edita stilul de titlu coordonator</a:t>
            </a:r>
            <a:endParaRPr lang="ro-RO" dirty="0"/>
          </a:p>
        </p:txBody>
      </p:sp>
      <p:sp>
        <p:nvSpPr>
          <p:cNvPr id="3" name="Substituent conținut 2"/>
          <p:cNvSpPr>
            <a:spLocks noGrp="1"/>
          </p:cNvSpPr>
          <p:nvPr>
            <p:ph idx="1"/>
          </p:nvPr>
        </p:nvSpPr>
        <p:spPr>
          <a:xfrm>
            <a:off x="4951414" y="685800"/>
            <a:ext cx="6400800" cy="53340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ro-RO" dirty="0"/>
          </a:p>
        </p:txBody>
      </p:sp>
      <p:sp>
        <p:nvSpPr>
          <p:cNvPr id="4" name="Substituent text 3"/>
          <p:cNvSpPr>
            <a:spLocks noGrp="1"/>
          </p:cNvSpPr>
          <p:nvPr>
            <p:ph type="body" sz="half" idx="2"/>
          </p:nvPr>
        </p:nvSpPr>
        <p:spPr>
          <a:xfrm>
            <a:off x="1065213" y="4648200"/>
            <a:ext cx="3581399" cy="1371600"/>
          </a:xfrm>
        </p:spPr>
        <p:txBody>
          <a:bodyPr rtlCol="0">
            <a:normAutofit/>
          </a:bodyPr>
          <a:lstStyle>
            <a:lvl1pPr marL="0" indent="0" algn="l" rtl="0">
              <a:lnSpc>
                <a:spcPct val="90000"/>
              </a:lnSpc>
              <a:spcBef>
                <a:spcPts val="1200"/>
              </a:spcBef>
              <a:buNone/>
              <a:defRPr sz="18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ro-RO"/>
              <a:t>Faceţi clic pentru a edita Master stiluri text</a:t>
            </a:r>
          </a:p>
        </p:txBody>
      </p:sp>
      <p:sp>
        <p:nvSpPr>
          <p:cNvPr id="5" name="Substituent dată 4"/>
          <p:cNvSpPr>
            <a:spLocks noGrp="1"/>
          </p:cNvSpPr>
          <p:nvPr>
            <p:ph type="dt" sz="half" idx="10"/>
          </p:nvPr>
        </p:nvSpPr>
        <p:spPr/>
        <p:txBody>
          <a:bodyPr rtlCol="0"/>
          <a:lstStyle>
            <a:lvl1pPr>
              <a:defRPr/>
            </a:lvl1pPr>
          </a:lstStyle>
          <a:p>
            <a:fld id="{3364B0FF-1095-473B-BB0A-00FA569A52FD}" type="datetime1">
              <a:rPr lang="ro-RO" smtClean="0"/>
              <a:pPr/>
              <a:t>14.04.2024</a:t>
            </a:fld>
            <a:endParaRPr lang="ro-RO" dirty="0"/>
          </a:p>
        </p:txBody>
      </p:sp>
      <p:sp>
        <p:nvSpPr>
          <p:cNvPr id="6" name="Substituent subsol 5"/>
          <p:cNvSpPr>
            <a:spLocks noGrp="1"/>
          </p:cNvSpPr>
          <p:nvPr>
            <p:ph type="ftr" sz="quarter" idx="11"/>
          </p:nvPr>
        </p:nvSpPr>
        <p:spPr/>
        <p:txBody>
          <a:bodyPr rtlCol="0"/>
          <a:lstStyle/>
          <a:p>
            <a:pPr rtl="0"/>
            <a:endParaRPr lang="ro-RO" dirty="0"/>
          </a:p>
        </p:txBody>
      </p:sp>
      <p:sp>
        <p:nvSpPr>
          <p:cNvPr id="7" name="Substituent număr diapozitiv 6"/>
          <p:cNvSpPr>
            <a:spLocks noGrp="1"/>
          </p:cNvSpPr>
          <p:nvPr>
            <p:ph type="sldNum" sz="quarter" idx="12"/>
          </p:nvPr>
        </p:nvSpPr>
        <p:spPr/>
        <p:txBody>
          <a:bodyPr rtlCol="0"/>
          <a:lstStyle/>
          <a:p>
            <a:pPr rtl="0"/>
            <a:fld id="{2A013F82-EE5E-44EE-A61D-E31C6657F26F}" type="slidenum">
              <a:rPr lang="ro-RO" smtClean="0"/>
              <a:t>‹#›</a:t>
            </a:fld>
            <a:endParaRPr lang="ro-RO" dirty="0"/>
          </a:p>
        </p:txBody>
      </p:sp>
    </p:spTree>
    <p:extLst>
      <p:ext uri="{BB962C8B-B14F-4D97-AF65-F5344CB8AC3E}">
        <p14:creationId xmlns:p14="http://schemas.microsoft.com/office/powerpoint/2010/main" val="254498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stituent imagine 2"/>
          <p:cNvSpPr>
            <a:spLocks noGrp="1"/>
          </p:cNvSpPr>
          <p:nvPr>
            <p:ph type="pic" idx="1"/>
          </p:nvPr>
        </p:nvSpPr>
        <p:spPr>
          <a:xfrm>
            <a:off x="4951414" y="685800"/>
            <a:ext cx="6400799" cy="5334000"/>
          </a:xfrm>
          <a:solidFill>
            <a:schemeClr val="bg2"/>
          </a:solidFill>
          <a:ln w="76200">
            <a:solidFill>
              <a:schemeClr val="tx1"/>
            </a:solidFill>
            <a:miter lim="800000"/>
          </a:ln>
        </p:spPr>
        <p:txBody>
          <a:bodyPr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ro-RO"/>
              <a:t>Faceți clic pe pictogramă pentru a adăuga o imagine</a:t>
            </a:r>
            <a:endParaRPr lang="ro-RO" dirty="0"/>
          </a:p>
        </p:txBody>
      </p:sp>
      <p:sp>
        <p:nvSpPr>
          <p:cNvPr id="2" name="Titlu 1"/>
          <p:cNvSpPr>
            <a:spLocks noGrp="1"/>
          </p:cNvSpPr>
          <p:nvPr>
            <p:ph type="title"/>
          </p:nvPr>
        </p:nvSpPr>
        <p:spPr>
          <a:xfrm>
            <a:off x="1055604" y="1905000"/>
            <a:ext cx="3596607" cy="2667000"/>
          </a:xfrm>
        </p:spPr>
        <p:txBody>
          <a:bodyPr rtlCol="0" anchor="b">
            <a:normAutofit/>
          </a:bodyPr>
          <a:lstStyle>
            <a:lvl1pPr algn="l" rtl="0">
              <a:lnSpc>
                <a:spcPct val="90000"/>
              </a:lnSpc>
              <a:defRPr sz="3600" b="0" i="0" baseline="0">
                <a:solidFill>
                  <a:schemeClr val="tx1"/>
                </a:solidFill>
              </a:defRPr>
            </a:lvl1pPr>
          </a:lstStyle>
          <a:p>
            <a:pPr rtl="0"/>
            <a:r>
              <a:rPr lang="ro-RO"/>
              <a:t>Faceți clic pentru a edita stilul de titlu coordonator</a:t>
            </a:r>
            <a:endParaRPr lang="ro-RO" dirty="0"/>
          </a:p>
        </p:txBody>
      </p:sp>
      <p:sp>
        <p:nvSpPr>
          <p:cNvPr id="4" name="Substituent text 3"/>
          <p:cNvSpPr>
            <a:spLocks noGrp="1"/>
          </p:cNvSpPr>
          <p:nvPr>
            <p:ph type="body" sz="half" idx="2"/>
          </p:nvPr>
        </p:nvSpPr>
        <p:spPr>
          <a:xfrm>
            <a:off x="1065213" y="4648200"/>
            <a:ext cx="3581399" cy="1371600"/>
          </a:xfrm>
        </p:spPr>
        <p:txBody>
          <a:bodyPr rtlCol="0">
            <a:normAutofit/>
          </a:bodyPr>
          <a:lstStyle>
            <a:lvl1pPr marL="0" indent="0" algn="l" rtl="0">
              <a:lnSpc>
                <a:spcPct val="90000"/>
              </a:lnSpc>
              <a:spcBef>
                <a:spcPts val="1200"/>
              </a:spcBef>
              <a:buNone/>
              <a:defRPr sz="18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ro-RO"/>
              <a:t>Faceţi clic pentru a edita Master stiluri text</a:t>
            </a:r>
          </a:p>
        </p:txBody>
      </p:sp>
      <p:sp>
        <p:nvSpPr>
          <p:cNvPr id="5" name="Substituent dată 4"/>
          <p:cNvSpPr>
            <a:spLocks noGrp="1"/>
          </p:cNvSpPr>
          <p:nvPr>
            <p:ph type="dt" sz="half" idx="10"/>
          </p:nvPr>
        </p:nvSpPr>
        <p:spPr/>
        <p:txBody>
          <a:bodyPr rtlCol="0"/>
          <a:lstStyle>
            <a:lvl1pPr>
              <a:defRPr/>
            </a:lvl1pPr>
          </a:lstStyle>
          <a:p>
            <a:fld id="{104AB092-021B-425A-947D-B42EE7692204}" type="datetime1">
              <a:rPr lang="ro-RO" smtClean="0"/>
              <a:pPr/>
              <a:t>14.04.2024</a:t>
            </a:fld>
            <a:endParaRPr lang="ro-RO" dirty="0"/>
          </a:p>
        </p:txBody>
      </p:sp>
      <p:sp>
        <p:nvSpPr>
          <p:cNvPr id="6" name="Substituent subsol 5"/>
          <p:cNvSpPr>
            <a:spLocks noGrp="1"/>
          </p:cNvSpPr>
          <p:nvPr>
            <p:ph type="ftr" sz="quarter" idx="11"/>
          </p:nvPr>
        </p:nvSpPr>
        <p:spPr/>
        <p:txBody>
          <a:bodyPr rtlCol="0"/>
          <a:lstStyle/>
          <a:p>
            <a:pPr rtl="0"/>
            <a:endParaRPr lang="ro-RO" dirty="0"/>
          </a:p>
        </p:txBody>
      </p:sp>
      <p:sp>
        <p:nvSpPr>
          <p:cNvPr id="7" name="Substituent număr diapozitiv 6"/>
          <p:cNvSpPr>
            <a:spLocks noGrp="1"/>
          </p:cNvSpPr>
          <p:nvPr>
            <p:ph type="sldNum" sz="quarter" idx="12"/>
          </p:nvPr>
        </p:nvSpPr>
        <p:spPr/>
        <p:txBody>
          <a:bodyPr rtlCol="0"/>
          <a:lstStyle/>
          <a:p>
            <a:pPr rtl="0"/>
            <a:fld id="{2A013F82-EE5E-44EE-A61D-E31C6657F26F}" type="slidenum">
              <a:rPr lang="ro-RO" smtClean="0"/>
              <a:pPr rtl="0"/>
              <a:t>‹#›</a:t>
            </a:fld>
            <a:endParaRPr lang="ro-RO" dirty="0"/>
          </a:p>
        </p:txBody>
      </p:sp>
    </p:spTree>
    <p:extLst>
      <p:ext uri="{BB962C8B-B14F-4D97-AF65-F5344CB8AC3E}">
        <p14:creationId xmlns:p14="http://schemas.microsoft.com/office/powerpoint/2010/main" val="224917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1522413" y="381000"/>
            <a:ext cx="9144001" cy="1371600"/>
          </a:xfrm>
          <a:prstGeom prst="rect">
            <a:avLst/>
          </a:prstGeom>
        </p:spPr>
        <p:txBody>
          <a:bodyPr vert="horz" lIns="91440" tIns="45720" rIns="91440" bIns="45720" rtlCol="0" anchor="b">
            <a:normAutofit/>
          </a:bodyPr>
          <a:lstStyle/>
          <a:p>
            <a:pPr rtl="0"/>
            <a:r>
              <a:rPr lang="ro-RO" dirty="0"/>
              <a:t>Clic pentru editare stil titlu</a:t>
            </a:r>
          </a:p>
        </p:txBody>
      </p:sp>
      <p:sp>
        <p:nvSpPr>
          <p:cNvPr id="3" name="Substituent text 2"/>
          <p:cNvSpPr>
            <a:spLocks noGrp="1"/>
          </p:cNvSpPr>
          <p:nvPr>
            <p:ph type="body" idx="1"/>
          </p:nvPr>
        </p:nvSpPr>
        <p:spPr>
          <a:xfrm>
            <a:off x="1522413" y="1904999"/>
            <a:ext cx="9134391" cy="4114801"/>
          </a:xfrm>
          <a:prstGeom prst="rect">
            <a:avLst/>
          </a:prstGeom>
        </p:spPr>
        <p:txBody>
          <a:bodyPr vert="horz" lIns="91440" tIns="45720" rIns="91440" bIns="45720" rtlCol="0">
            <a:normAutofit/>
          </a:bodyPr>
          <a:lstStyle/>
          <a:p>
            <a:pPr lvl="0" rt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4" name="Substituent dată 3"/>
          <p:cNvSpPr>
            <a:spLocks noGrp="1"/>
          </p:cNvSpPr>
          <p:nvPr>
            <p:ph type="dt" sz="half" idx="2"/>
          </p:nvPr>
        </p:nvSpPr>
        <p:spPr>
          <a:xfrm>
            <a:off x="8226422" y="6400800"/>
            <a:ext cx="1449389" cy="276228"/>
          </a:xfrm>
          <a:prstGeom prst="rect">
            <a:avLst/>
          </a:prstGeom>
        </p:spPr>
        <p:txBody>
          <a:bodyPr vert="horz" lIns="91440" tIns="45720" rIns="91440" bIns="45720" rtlCol="0" anchor="ctr"/>
          <a:lstStyle>
            <a:lvl1pPr algn="r" rtl="0">
              <a:defRPr sz="1000">
                <a:solidFill>
                  <a:schemeClr val="tx1">
                    <a:tint val="75000"/>
                  </a:schemeClr>
                </a:solidFill>
              </a:defRPr>
            </a:lvl1pPr>
          </a:lstStyle>
          <a:p>
            <a:fld id="{14FD8D0F-0A2A-4226-AC11-83C5DCF9D952}" type="datetime1">
              <a:rPr lang="ro-RO" smtClean="0"/>
              <a:pPr/>
              <a:t>14.04.2024</a:t>
            </a:fld>
            <a:endParaRPr lang="ro-RO" dirty="0"/>
          </a:p>
        </p:txBody>
      </p:sp>
      <p:sp>
        <p:nvSpPr>
          <p:cNvPr id="5" name="Substituent subsol 4"/>
          <p:cNvSpPr>
            <a:spLocks noGrp="1"/>
          </p:cNvSpPr>
          <p:nvPr>
            <p:ph type="ftr" sz="quarter" idx="3"/>
          </p:nvPr>
        </p:nvSpPr>
        <p:spPr>
          <a:xfrm>
            <a:off x="1522413" y="6400800"/>
            <a:ext cx="6553199" cy="276228"/>
          </a:xfrm>
          <a:prstGeom prst="rect">
            <a:avLst/>
          </a:prstGeom>
        </p:spPr>
        <p:txBody>
          <a:bodyPr vert="horz" lIns="91440" tIns="45720" rIns="91440" bIns="45720" rtlCol="0" anchor="ctr"/>
          <a:lstStyle>
            <a:lvl1pPr algn="l" rtl="0">
              <a:defRPr sz="1000">
                <a:solidFill>
                  <a:schemeClr val="tx1">
                    <a:tint val="75000"/>
                  </a:schemeClr>
                </a:solidFill>
              </a:defRPr>
            </a:lvl1pPr>
          </a:lstStyle>
          <a:p>
            <a:pPr rtl="0"/>
            <a:endParaRPr lang="ro-RO" dirty="0"/>
          </a:p>
        </p:txBody>
      </p:sp>
      <p:sp>
        <p:nvSpPr>
          <p:cNvPr id="6" name="Substituent număr diapozitiv 5"/>
          <p:cNvSpPr>
            <a:spLocks noGrp="1"/>
          </p:cNvSpPr>
          <p:nvPr>
            <p:ph type="sldNum" sz="quarter" idx="4"/>
          </p:nvPr>
        </p:nvSpPr>
        <p:spPr>
          <a:xfrm>
            <a:off x="9828211" y="6400800"/>
            <a:ext cx="838201" cy="276228"/>
          </a:xfrm>
          <a:prstGeom prst="rect">
            <a:avLst/>
          </a:prstGeom>
        </p:spPr>
        <p:txBody>
          <a:bodyPr vert="horz" lIns="91440" tIns="45720" rIns="91440" bIns="45720" rtlCol="0" anchor="ctr"/>
          <a:lstStyle>
            <a:lvl1pPr algn="r" rtl="0">
              <a:defRPr sz="1000">
                <a:solidFill>
                  <a:schemeClr val="tx1">
                    <a:tint val="75000"/>
                  </a:schemeClr>
                </a:solidFill>
              </a:defRPr>
            </a:lvl1pPr>
          </a:lstStyle>
          <a:p>
            <a:fld id="{2A013F82-EE5E-44EE-A61D-E31C6657F26F}" type="slidenum">
              <a:rPr lang="ro-RO" smtClean="0"/>
              <a:pPr/>
              <a:t>‹#›</a:t>
            </a:fld>
            <a:endParaRPr lang="ro-RO" dirty="0"/>
          </a:p>
        </p:txBody>
      </p:sp>
    </p:spTree>
    <p:extLst>
      <p:ext uri="{BB962C8B-B14F-4D97-AF65-F5344CB8AC3E}">
        <p14:creationId xmlns:p14="http://schemas.microsoft.com/office/powerpoint/2010/main" val="140305999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s://ro.wikipedia.org/wiki/Energie_eolian%C4%83" TargetMode="External"/><Relationship Id="rId2" Type="http://schemas.openxmlformats.org/officeDocument/2006/relationships/hyperlink" Target="https://ttonline.ro/articole/energia-eoliana-o-promisiune-pentru-viitor" TargetMode="External"/><Relationship Id="rId1" Type="http://schemas.openxmlformats.org/officeDocument/2006/relationships/slideLayout" Target="../slideLayouts/slideLayout6.xml"/><Relationship Id="rId5" Type="http://schemas.openxmlformats.org/officeDocument/2006/relationships/hyperlink" Target="https://green.start-up.ro/ro/primele-turbine-eoliene-cu-elice-din-materiale-reciclabile-puse-in-functiune/" TargetMode="External"/><Relationship Id="rId4" Type="http://schemas.openxmlformats.org/officeDocument/2006/relationships/hyperlink" Target="https://blumenfield.ro/impactul-parcurilor-eoliene-asupra-mediulu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u 2"/>
          <p:cNvSpPr>
            <a:spLocks noGrp="1"/>
          </p:cNvSpPr>
          <p:nvPr>
            <p:ph type="ctrTitle"/>
          </p:nvPr>
        </p:nvSpPr>
        <p:spPr>
          <a:xfrm>
            <a:off x="261764" y="980728"/>
            <a:ext cx="8229600" cy="2895600"/>
          </a:xfrm>
        </p:spPr>
        <p:txBody>
          <a:bodyPr rtlCol="0">
            <a:normAutofit fontScale="90000"/>
          </a:bodyPr>
          <a:lstStyle/>
          <a:p>
            <a:r>
              <a:rPr lang="it-IT" i="0" dirty="0">
                <a:effectLst/>
                <a:latin typeface="Google Sans"/>
              </a:rPr>
              <a:t>Instalatii ,,verzi </a:t>
            </a:r>
            <a:r>
              <a:rPr lang="it-IT" b="0" i="0" dirty="0">
                <a:effectLst/>
                <a:latin typeface="Google Sans"/>
              </a:rPr>
              <a:t>,, pentru o societate durabilă</a:t>
            </a:r>
            <a:br>
              <a:rPr lang="it-IT" b="0" i="0" dirty="0">
                <a:effectLst/>
                <a:latin typeface="Google Sans"/>
              </a:rPr>
            </a:br>
            <a:endParaRPr lang="ro-RO" dirty="0"/>
          </a:p>
        </p:txBody>
      </p:sp>
      <p:sp>
        <p:nvSpPr>
          <p:cNvPr id="4" name="Subtitlu 3"/>
          <p:cNvSpPr>
            <a:spLocks noGrp="1"/>
          </p:cNvSpPr>
          <p:nvPr>
            <p:ph type="subTitle" idx="1"/>
          </p:nvPr>
        </p:nvSpPr>
        <p:spPr>
          <a:xfrm>
            <a:off x="261764" y="3717032"/>
            <a:ext cx="8229600" cy="1219200"/>
          </a:xfrm>
        </p:spPr>
        <p:txBody>
          <a:bodyPr rtlCol="0">
            <a:normAutofit fontScale="85000" lnSpcReduction="20000"/>
          </a:bodyPr>
          <a:lstStyle/>
          <a:p>
            <a:r>
              <a:rPr lang="ro-RO" sz="3500" b="0" i="0" dirty="0">
                <a:solidFill>
                  <a:schemeClr val="tx1"/>
                </a:solidFill>
                <a:effectLst/>
                <a:latin typeface="Google Sans"/>
              </a:rPr>
              <a:t>                   Energie eoliană</a:t>
            </a:r>
          </a:p>
          <a:p>
            <a:endParaRPr lang="ro-RO" b="0" i="0" dirty="0">
              <a:solidFill>
                <a:schemeClr val="tx1"/>
              </a:solidFill>
              <a:effectLst/>
              <a:latin typeface="Google Sans"/>
            </a:endParaRPr>
          </a:p>
          <a:p>
            <a:endParaRPr lang="ro-RO" b="0" i="0" dirty="0">
              <a:solidFill>
                <a:schemeClr val="tx1"/>
              </a:solidFill>
              <a:effectLst/>
              <a:latin typeface="Google Sans"/>
            </a:endParaRPr>
          </a:p>
          <a:p>
            <a:r>
              <a:rPr lang="ro-RO" b="1" i="0" dirty="0">
                <a:solidFill>
                  <a:schemeClr val="tx1"/>
                </a:solidFill>
                <a:effectLst/>
                <a:latin typeface="Google Sans"/>
              </a:rPr>
              <a:t>Energia eoliană</a:t>
            </a:r>
            <a:r>
              <a:rPr lang="ro-RO" b="0" i="0" dirty="0">
                <a:solidFill>
                  <a:schemeClr val="tx1"/>
                </a:solidFill>
                <a:effectLst/>
                <a:latin typeface="Google Sans"/>
              </a:rPr>
              <a:t> este </a:t>
            </a:r>
            <a:r>
              <a:rPr lang="ro-RO" dirty="0">
                <a:solidFill>
                  <a:schemeClr val="tx1"/>
                </a:solidFill>
                <a:latin typeface="Google Sans"/>
              </a:rPr>
              <a:t>energia cinetică</a:t>
            </a:r>
            <a:r>
              <a:rPr lang="ro-RO" b="0" i="0" dirty="0">
                <a:solidFill>
                  <a:schemeClr val="tx1"/>
                </a:solidFill>
                <a:effectLst/>
                <a:latin typeface="Google Sans"/>
              </a:rPr>
              <a:t> intrinsec asociată mișcării aerului (</a:t>
            </a:r>
            <a:r>
              <a:rPr lang="ro-RO" dirty="0">
                <a:solidFill>
                  <a:schemeClr val="tx1"/>
                </a:solidFill>
                <a:latin typeface="Google Sans"/>
              </a:rPr>
              <a:t>vânt</a:t>
            </a:r>
            <a:r>
              <a:rPr lang="ro-RO" b="0" i="0" dirty="0">
                <a:solidFill>
                  <a:schemeClr val="tx1"/>
                </a:solidFill>
                <a:effectLst/>
                <a:latin typeface="Google Sans"/>
              </a:rPr>
              <a:t>), o formă de </a:t>
            </a:r>
            <a:r>
              <a:rPr lang="ro-RO" dirty="0">
                <a:solidFill>
                  <a:schemeClr val="tx1"/>
                </a:solidFill>
                <a:latin typeface="Google Sans"/>
              </a:rPr>
              <a:t>energie regenerabilă</a:t>
            </a:r>
            <a:r>
              <a:rPr lang="ro-RO" b="0" i="0" dirty="0">
                <a:solidFill>
                  <a:schemeClr val="tx1"/>
                </a:solidFill>
                <a:effectLst/>
                <a:latin typeface="Google Sans"/>
              </a:rPr>
              <a:t>.</a:t>
            </a:r>
          </a:p>
          <a:p>
            <a:pPr rtl="0"/>
            <a:endParaRPr lang="ro-RO" dirty="0"/>
          </a:p>
        </p:txBody>
      </p:sp>
    </p:spTree>
    <p:extLst>
      <p:ext uri="{BB962C8B-B14F-4D97-AF65-F5344CB8AC3E}">
        <p14:creationId xmlns:p14="http://schemas.microsoft.com/office/powerpoint/2010/main" val="280892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CDA9897-4D7D-B3C6-56E1-819BC9B8E66A}"/>
              </a:ext>
            </a:extLst>
          </p:cNvPr>
          <p:cNvSpPr>
            <a:spLocks noGrp="1"/>
          </p:cNvSpPr>
          <p:nvPr>
            <p:ph type="title"/>
          </p:nvPr>
        </p:nvSpPr>
        <p:spPr/>
        <p:txBody>
          <a:bodyPr/>
          <a:lstStyle/>
          <a:p>
            <a:pPr algn="ctr"/>
            <a:r>
              <a:rPr lang="ro-RO" dirty="0"/>
              <a:t>Cuprins</a:t>
            </a:r>
          </a:p>
        </p:txBody>
      </p:sp>
      <p:sp>
        <p:nvSpPr>
          <p:cNvPr id="4" name="CasetăText 3">
            <a:extLst>
              <a:ext uri="{FF2B5EF4-FFF2-40B4-BE49-F238E27FC236}">
                <a16:creationId xmlns:a16="http://schemas.microsoft.com/office/drawing/2014/main" id="{2ED8C8D9-7402-E843-C275-6353B96EC5B2}"/>
              </a:ext>
            </a:extLst>
          </p:cNvPr>
          <p:cNvSpPr txBox="1"/>
          <p:nvPr/>
        </p:nvSpPr>
        <p:spPr>
          <a:xfrm>
            <a:off x="1522413" y="1752600"/>
            <a:ext cx="6876255" cy="2862322"/>
          </a:xfrm>
          <a:prstGeom prst="rect">
            <a:avLst/>
          </a:prstGeom>
          <a:noFill/>
        </p:spPr>
        <p:txBody>
          <a:bodyPr wrap="square" rtlCol="0">
            <a:spAutoFit/>
          </a:bodyPr>
          <a:lstStyle/>
          <a:p>
            <a:pPr marL="342900" indent="-342900">
              <a:buFont typeface="+mj-lt"/>
              <a:buAutoNum type="arabicPeriod"/>
            </a:pPr>
            <a:r>
              <a:rPr lang="ro-RO" dirty="0"/>
              <a:t>Descriere eoliene</a:t>
            </a:r>
          </a:p>
          <a:p>
            <a:pPr marL="342900" indent="-342900">
              <a:buFont typeface="+mj-lt"/>
              <a:buAutoNum type="arabicPeriod"/>
            </a:pPr>
            <a:r>
              <a:rPr lang="ro-RO" i="0" dirty="0">
                <a:effectLst/>
                <a:latin typeface="Google Sans"/>
              </a:rPr>
              <a:t>Turbinele eoliene moderne</a:t>
            </a:r>
          </a:p>
          <a:p>
            <a:pPr marL="342900" indent="-342900">
              <a:buFont typeface="+mj-lt"/>
              <a:buAutoNum type="arabicPeriod"/>
            </a:pPr>
            <a:r>
              <a:rPr lang="ro-RO" b="1" i="0" dirty="0">
                <a:effectLst/>
                <a:latin typeface="Google Sans"/>
              </a:rPr>
              <a:t>Mărimea turbinelor eoliene</a:t>
            </a:r>
          </a:p>
          <a:p>
            <a:pPr marL="342900" indent="-342900">
              <a:buFont typeface="+mj-lt"/>
              <a:buAutoNum type="arabicPeriod"/>
            </a:pPr>
            <a:r>
              <a:rPr lang="ro-RO" b="0" i="0" dirty="0">
                <a:effectLst/>
                <a:latin typeface="Roboto" panose="02000000000000000000" pitchFamily="2" charset="0"/>
              </a:rPr>
              <a:t>Materiale ecologice utilizate</a:t>
            </a:r>
          </a:p>
          <a:p>
            <a:pPr marL="342900" indent="-342900">
              <a:buFont typeface="+mj-lt"/>
              <a:buAutoNum type="arabicPeriod"/>
            </a:pPr>
            <a:r>
              <a:rPr lang="ro-RO" b="1" i="0" dirty="0">
                <a:effectLst/>
                <a:latin typeface="Google Sans"/>
              </a:rPr>
              <a:t>Impactul parcurilor eoliene asupra mediului</a:t>
            </a:r>
          </a:p>
          <a:p>
            <a:pPr marL="342900" indent="-342900">
              <a:buFont typeface="+mj-lt"/>
              <a:buAutoNum type="arabicPeriod"/>
            </a:pPr>
            <a:r>
              <a:rPr lang="ro-RO" b="1" dirty="0">
                <a:latin typeface="Google Sans"/>
              </a:rPr>
              <a:t>C</a:t>
            </a:r>
            <a:r>
              <a:rPr lang="ro-RO" b="1" i="0" dirty="0">
                <a:effectLst/>
                <a:latin typeface="Google Sans"/>
              </a:rPr>
              <a:t>oncluzie</a:t>
            </a:r>
          </a:p>
          <a:p>
            <a:pPr marL="342900" indent="-342900">
              <a:buFont typeface="+mj-lt"/>
              <a:buAutoNum type="arabicPeriod"/>
            </a:pPr>
            <a:r>
              <a:rPr lang="ro-RO" b="1" dirty="0">
                <a:latin typeface="Google Sans"/>
              </a:rPr>
              <a:t>Bibliografie</a:t>
            </a:r>
            <a:endParaRPr lang="ro-RO" b="1" i="0" dirty="0">
              <a:effectLst/>
              <a:latin typeface="Google Sans"/>
            </a:endParaRPr>
          </a:p>
          <a:p>
            <a:pPr marL="342900" indent="-342900">
              <a:buFont typeface="+mj-lt"/>
              <a:buAutoNum type="arabicPeriod"/>
            </a:pPr>
            <a:endParaRPr lang="ro-RO" i="0" dirty="0">
              <a:effectLst/>
              <a:latin typeface="Google Sans"/>
            </a:endParaRPr>
          </a:p>
          <a:p>
            <a:pPr marL="342900" indent="-342900">
              <a:buFont typeface="+mj-lt"/>
              <a:buAutoNum type="arabicPeriod"/>
            </a:pPr>
            <a:endParaRPr lang="ro-RO" dirty="0"/>
          </a:p>
          <a:p>
            <a:pPr marL="342900" indent="-342900">
              <a:buFont typeface="+mj-lt"/>
              <a:buAutoNum type="arabicPeriod"/>
            </a:pPr>
            <a:endParaRPr lang="ro-RO" dirty="0"/>
          </a:p>
        </p:txBody>
      </p:sp>
    </p:spTree>
    <p:extLst>
      <p:ext uri="{BB962C8B-B14F-4D97-AF65-F5344CB8AC3E}">
        <p14:creationId xmlns:p14="http://schemas.microsoft.com/office/powerpoint/2010/main" val="271218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stituent conținut 13"/>
          <p:cNvSpPr>
            <a:spLocks noGrp="1"/>
          </p:cNvSpPr>
          <p:nvPr>
            <p:ph idx="1"/>
          </p:nvPr>
        </p:nvSpPr>
        <p:spPr>
          <a:xfrm>
            <a:off x="261765" y="692696"/>
            <a:ext cx="7992888" cy="5544616"/>
          </a:xfrm>
        </p:spPr>
        <p:txBody>
          <a:bodyPr rtlCol="0">
            <a:normAutofit/>
          </a:bodyPr>
          <a:lstStyle/>
          <a:p>
            <a:pPr marL="0" indent="0" rtl="0">
              <a:buNone/>
            </a:pPr>
            <a:r>
              <a:rPr lang="ro-RO" b="0" i="0" dirty="0">
                <a:effectLst/>
                <a:latin typeface="Google Sans"/>
              </a:rPr>
              <a:t>La început energia vântului era transformată în </a:t>
            </a:r>
            <a:r>
              <a:rPr lang="ro-RO" dirty="0">
                <a:latin typeface="Google Sans"/>
              </a:rPr>
              <a:t>energie mecanică</a:t>
            </a:r>
            <a:r>
              <a:rPr lang="ro-RO" b="0" i="0" dirty="0">
                <a:effectLst/>
                <a:latin typeface="Google Sans"/>
              </a:rPr>
              <a:t>. Ea a fost folosită de la începuturile umanității ca mijloc de propulsie pe apă pentru diverse </a:t>
            </a:r>
            <a:r>
              <a:rPr lang="ro-RO" dirty="0">
                <a:latin typeface="Google Sans"/>
              </a:rPr>
              <a:t>ambarcațiuni</a:t>
            </a:r>
            <a:r>
              <a:rPr lang="ro-RO" b="0" i="0" dirty="0">
                <a:effectLst/>
                <a:latin typeface="Google Sans"/>
              </a:rPr>
              <a:t> iar ceva mai târziu ca energie pentru </a:t>
            </a:r>
            <a:r>
              <a:rPr lang="ro-RO" dirty="0">
                <a:latin typeface="Google Sans"/>
              </a:rPr>
              <a:t>morile de vânt</a:t>
            </a:r>
            <a:r>
              <a:rPr lang="ro-RO" b="0" i="0" dirty="0">
                <a:effectLst/>
                <a:latin typeface="Google Sans"/>
              </a:rPr>
              <a:t>. Morile de vânt au fost folosite începând cu </a:t>
            </a:r>
            <a:r>
              <a:rPr lang="ro-RO" dirty="0">
                <a:latin typeface="Google Sans"/>
              </a:rPr>
              <a:t>secolul al VII-lea î.Hr.</a:t>
            </a:r>
            <a:r>
              <a:rPr lang="ro-RO" b="0" i="0" dirty="0">
                <a:effectLst/>
                <a:latin typeface="Google Sans"/>
              </a:rPr>
              <a:t> de </a:t>
            </a:r>
            <a:r>
              <a:rPr lang="ro-RO" dirty="0">
                <a:latin typeface="Google Sans"/>
              </a:rPr>
              <a:t>perși</a:t>
            </a:r>
            <a:r>
              <a:rPr lang="ro-RO" b="0" i="0" dirty="0">
                <a:effectLst/>
                <a:latin typeface="Google Sans"/>
              </a:rPr>
              <a:t> pentru măcinarea grăunțelor. Morile de vânt europene, construite începând cu </a:t>
            </a:r>
            <a:r>
              <a:rPr lang="ro-RO" dirty="0">
                <a:latin typeface="Google Sans"/>
              </a:rPr>
              <a:t>secolul al XII-lea</a:t>
            </a:r>
            <a:r>
              <a:rPr lang="ro-RO" b="0" i="0" dirty="0">
                <a:effectLst/>
                <a:latin typeface="Google Sans"/>
              </a:rPr>
              <a:t> în </a:t>
            </a:r>
            <a:r>
              <a:rPr lang="ro-RO" dirty="0">
                <a:latin typeface="Google Sans"/>
              </a:rPr>
              <a:t>Anglia</a:t>
            </a:r>
            <a:r>
              <a:rPr lang="ro-RO" b="0" i="0" dirty="0">
                <a:effectLst/>
                <a:latin typeface="Google Sans"/>
              </a:rPr>
              <a:t> și </a:t>
            </a:r>
            <a:r>
              <a:rPr lang="ro-RO" dirty="0">
                <a:latin typeface="Google Sans"/>
              </a:rPr>
              <a:t>Franța</a:t>
            </a:r>
            <a:r>
              <a:rPr lang="ro-RO" b="0" i="0" dirty="0">
                <a:effectLst/>
                <a:latin typeface="Google Sans"/>
              </a:rPr>
              <a:t>, au fost folosite atât pentru măcinarea de boabe cât și pentru tăierea buștenilor, mărunțirea </a:t>
            </a:r>
            <a:r>
              <a:rPr lang="ro-RO" dirty="0">
                <a:latin typeface="Google Sans"/>
              </a:rPr>
              <a:t>tutunului</a:t>
            </a:r>
            <a:r>
              <a:rPr lang="ro-RO" b="0" i="0" dirty="0">
                <a:effectLst/>
                <a:latin typeface="Google Sans"/>
              </a:rPr>
              <a:t>, confecționarea </a:t>
            </a:r>
            <a:r>
              <a:rPr lang="ro-RO" dirty="0">
                <a:latin typeface="Google Sans"/>
              </a:rPr>
              <a:t>hârtiei</a:t>
            </a:r>
            <a:r>
              <a:rPr lang="ro-RO" b="0" i="0" dirty="0">
                <a:effectLst/>
                <a:latin typeface="Google Sans"/>
              </a:rPr>
              <a:t>, presarea semințelor de </a:t>
            </a:r>
            <a:r>
              <a:rPr lang="ro-RO" dirty="0">
                <a:latin typeface="Google Sans"/>
              </a:rPr>
              <a:t>in</a:t>
            </a:r>
            <a:r>
              <a:rPr lang="ro-RO" b="0" i="0" dirty="0">
                <a:effectLst/>
                <a:latin typeface="Google Sans"/>
              </a:rPr>
              <a:t> pentru </a:t>
            </a:r>
            <a:r>
              <a:rPr lang="ro-RO" dirty="0">
                <a:latin typeface="Google Sans"/>
              </a:rPr>
              <a:t>ulei</a:t>
            </a:r>
            <a:r>
              <a:rPr lang="ro-RO" b="0" i="0" dirty="0">
                <a:effectLst/>
                <a:latin typeface="Google Sans"/>
              </a:rPr>
              <a:t> și măcinarea de piatră pentru </a:t>
            </a:r>
            <a:r>
              <a:rPr lang="ro-RO" dirty="0">
                <a:latin typeface="Google Sans"/>
              </a:rPr>
              <a:t>vopselele</a:t>
            </a:r>
            <a:r>
              <a:rPr lang="ro-RO" b="0" i="0" dirty="0">
                <a:effectLst/>
                <a:latin typeface="Google Sans"/>
              </a:rPr>
              <a:t> de pictat. Ele au evoluat ca putere de la 25-30 KW la început până la 1500 KW (anul 1988), devenind în același timp și loc de depozitare a materialelor prelucrate. Morile de vânt americane pentru ferme erau ideale pentru pomparea de apă de la mare adâncime.</a:t>
            </a:r>
            <a:endParaRPr lang="ro-RO" dirty="0">
              <a:latin typeface="Google Sans"/>
            </a:endParaRPr>
          </a:p>
        </p:txBody>
      </p:sp>
      <p:pic>
        <p:nvPicPr>
          <p:cNvPr id="1026" name="Picture 2">
            <a:extLst>
              <a:ext uri="{FF2B5EF4-FFF2-40B4-BE49-F238E27FC236}">
                <a16:creationId xmlns:a16="http://schemas.microsoft.com/office/drawing/2014/main" id="{2B11A76D-7319-C077-E4FF-53E2421DD2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0676" y="476672"/>
            <a:ext cx="3088384" cy="2246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ldova devine vedeta noului val de eoliene, cu investiţii de 650 mil.  euro. Datele...">
            <a:extLst>
              <a:ext uri="{FF2B5EF4-FFF2-40B4-BE49-F238E27FC236}">
                <a16:creationId xmlns:a16="http://schemas.microsoft.com/office/drawing/2014/main" id="{27E207DD-9631-9FD0-B430-2BC7F2060E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0676" y="3232774"/>
            <a:ext cx="3106415" cy="2326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3056DC97-609C-DFF4-2448-472B986FA9C4}"/>
              </a:ext>
            </a:extLst>
          </p:cNvPr>
          <p:cNvSpPr>
            <a:spLocks noGrp="1"/>
          </p:cNvSpPr>
          <p:nvPr>
            <p:ph idx="1"/>
          </p:nvPr>
        </p:nvSpPr>
        <p:spPr>
          <a:xfrm>
            <a:off x="477789" y="476672"/>
            <a:ext cx="6984776" cy="5976664"/>
          </a:xfrm>
        </p:spPr>
        <p:txBody>
          <a:bodyPr>
            <a:normAutofit/>
          </a:bodyPr>
          <a:lstStyle/>
          <a:p>
            <a:pPr marL="0" indent="0">
              <a:buNone/>
            </a:pPr>
            <a:r>
              <a:rPr lang="ro-RO" i="0" dirty="0">
                <a:effectLst/>
                <a:latin typeface="Google Sans"/>
              </a:rPr>
              <a:t>               Turbinele eoliene moderne</a:t>
            </a:r>
          </a:p>
          <a:p>
            <a:pPr marL="0" indent="0" algn="l">
              <a:buNone/>
            </a:pPr>
            <a:r>
              <a:rPr lang="ro-RO" sz="2200" b="0" i="0" dirty="0">
                <a:effectLst/>
                <a:latin typeface="Google Sans"/>
              </a:rPr>
              <a:t>Dorința de electrificare a gospodăriilor de-a lungul Great Plains din anii 30 a impulsionat dezvoltarea de turbine eoliene </a:t>
            </a:r>
            <a:r>
              <a:rPr lang="ro-RO" sz="2200" b="0" i="0" dirty="0" err="1">
                <a:effectLst/>
                <a:latin typeface="Google Sans"/>
              </a:rPr>
              <a:t>battery-charging</a:t>
            </a:r>
            <a:r>
              <a:rPr lang="ro-RO" sz="2200" b="0" i="0" dirty="0">
                <a:effectLst/>
                <a:latin typeface="Google Sans"/>
              </a:rPr>
              <a:t>. Așa-numitele </a:t>
            </a:r>
            <a:r>
              <a:rPr lang="ro-RO" sz="2200" b="0" i="0" dirty="0" err="1">
                <a:effectLst/>
                <a:latin typeface="Google Sans"/>
              </a:rPr>
              <a:t>windchargers</a:t>
            </a:r>
            <a:r>
              <a:rPr lang="ro-RO" sz="2200" b="0" i="0" dirty="0">
                <a:effectLst/>
                <a:latin typeface="Google Sans"/>
              </a:rPr>
              <a:t> au premers turbinelor eoliene cu 2 sau trei palete actuale, folosite pentru furnizarea de electricitate pentru reședințele îndepărtate și pentru a asigura electricitate satelor din țările în curs de dezvoltare.</a:t>
            </a:r>
          </a:p>
          <a:p>
            <a:pPr marL="0" indent="0" algn="l">
              <a:buNone/>
            </a:pPr>
            <a:r>
              <a:rPr lang="ro-RO" sz="2200" b="0" i="0" dirty="0">
                <a:effectLst/>
                <a:latin typeface="Google Sans"/>
              </a:rPr>
              <a:t>Criza petrolului din anii 1970 a fost un stimulent pentru preocupările de valorificare a energie eoliene ca o sursă verde, alternativă de electricitate. Turbinele de vânt uzuale moderne generează între 250-300KW putere, aproape de 10 ori mai mult ca turbinele tradiționale europene de aceeași mărime.</a:t>
            </a:r>
          </a:p>
          <a:p>
            <a:pPr marL="0" indent="0">
              <a:buNone/>
            </a:pPr>
            <a:endParaRPr lang="ro-RO" i="0" dirty="0">
              <a:effectLst/>
              <a:latin typeface="Google Sans"/>
            </a:endParaRPr>
          </a:p>
          <a:p>
            <a:pPr marL="0" indent="0">
              <a:buNone/>
            </a:pPr>
            <a:endParaRPr lang="ro-RO" dirty="0"/>
          </a:p>
        </p:txBody>
      </p:sp>
      <p:pic>
        <p:nvPicPr>
          <p:cNvPr id="2050" name="Picture 2">
            <a:extLst>
              <a:ext uri="{FF2B5EF4-FFF2-40B4-BE49-F238E27FC236}">
                <a16:creationId xmlns:a16="http://schemas.microsoft.com/office/drawing/2014/main" id="{20EDA5B6-38A5-174D-4D65-F7027542E9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6620" y="764703"/>
            <a:ext cx="3528392" cy="229345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nformatii despre energia regenerabila si care sunt cele mai accesibile">
            <a:extLst>
              <a:ext uri="{FF2B5EF4-FFF2-40B4-BE49-F238E27FC236}">
                <a16:creationId xmlns:a16="http://schemas.microsoft.com/office/drawing/2014/main" id="{FAD4163A-1EDD-E6D7-6EA5-CEB0C0EEE3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6620" y="3465004"/>
            <a:ext cx="3316637" cy="2484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20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stituent conținut 4">
            <a:extLst>
              <a:ext uri="{FF2B5EF4-FFF2-40B4-BE49-F238E27FC236}">
                <a16:creationId xmlns:a16="http://schemas.microsoft.com/office/drawing/2014/main" id="{342C8F0C-9555-5196-2CF2-6EB7489E2B39}"/>
              </a:ext>
            </a:extLst>
          </p:cNvPr>
          <p:cNvSpPr>
            <a:spLocks noGrp="1"/>
          </p:cNvSpPr>
          <p:nvPr>
            <p:ph sz="half" idx="1"/>
          </p:nvPr>
        </p:nvSpPr>
        <p:spPr>
          <a:xfrm>
            <a:off x="117748" y="116632"/>
            <a:ext cx="7056784" cy="6624736"/>
          </a:xfrm>
        </p:spPr>
        <p:txBody>
          <a:bodyPr>
            <a:normAutofit fontScale="92500" lnSpcReduction="20000"/>
          </a:bodyPr>
          <a:lstStyle/>
          <a:p>
            <a:pPr marL="0" indent="0" algn="ctr">
              <a:buNone/>
            </a:pPr>
            <a:r>
              <a:rPr lang="ro-RO" b="1" i="0" dirty="0">
                <a:effectLst/>
                <a:latin typeface="Google Sans"/>
              </a:rPr>
              <a:t>Mărimea turbinelor eoliene</a:t>
            </a:r>
          </a:p>
          <a:p>
            <a:pPr marL="0" indent="0" algn="l">
              <a:buNone/>
            </a:pPr>
            <a:r>
              <a:rPr lang="ro-RO" sz="2000" b="0" i="0" dirty="0">
                <a:effectLst/>
                <a:latin typeface="Google Sans"/>
              </a:rPr>
              <a:t>Turbinele eoliene pot fi împărțite în trei clase: mici, medii și mari. Turbinele eoliene mici sunt capabile de generarea a 50-60 KW putere și folosesc rotoare cu diametru între 1–15 m. Se folosesc în principal în zone îndepărtate, unde există un necesar de energie electrică dar sursele tradiționale de electricitate sunt scumpe sau nesigure. Unele mici turbine sunt așa compacte că pot fi cărate în locații îndepărtate pe spatele </a:t>
            </a:r>
            <a:r>
              <a:rPr lang="ro-RO" sz="2000" dirty="0">
                <a:latin typeface="Google Sans"/>
              </a:rPr>
              <a:t>calului</a:t>
            </a:r>
            <a:r>
              <a:rPr lang="ro-RO" sz="2000" b="0" i="0" dirty="0">
                <a:effectLst/>
                <a:latin typeface="Google Sans"/>
              </a:rPr>
              <a:t>.</a:t>
            </a:r>
          </a:p>
          <a:p>
            <a:pPr marL="0" indent="0" algn="l">
              <a:buNone/>
            </a:pPr>
            <a:r>
              <a:rPr lang="ro-RO" sz="2000" b="0" i="0" dirty="0">
                <a:effectLst/>
                <a:latin typeface="Google Sans"/>
              </a:rPr>
              <a:t>Cele mai multe dispozitive eoliene sunt turbinele de dimensiune medie. Acestea folosesc rotoare care au diametre între 15–60 m și au o capacitate între 50-1500 KW. Cele mai multe turbine comerciale generează o capacitate între 500KW-1500KW..</a:t>
            </a:r>
          </a:p>
          <a:p>
            <a:pPr marL="0" indent="0" algn="l">
              <a:buNone/>
            </a:pPr>
            <a:r>
              <a:rPr lang="ro-RO" b="0" i="0" dirty="0">
                <a:effectLst/>
                <a:latin typeface="Google Sans"/>
              </a:rPr>
              <a:t>Turbinele eoliene mari au rotoare care măsoară diametre între 60–100 m și sunt capabile de a genera 2-3 MW putere. S-a dovedit în practică că aceste turbine mastodont sunt mai puțin economice și mai puțin sigure în raport cu cele de dimensiune medie Turbinele eoliene mari produc până la 1,8 MW și pot avea o paletă de peste 40 m, ele fiind plasate pe turnuri de 80 m.</a:t>
            </a:r>
          </a:p>
          <a:p>
            <a:pPr marL="0" indent="0" algn="l">
              <a:buNone/>
            </a:pPr>
            <a:r>
              <a:rPr lang="ro-RO" b="0" i="0" dirty="0">
                <a:effectLst/>
                <a:latin typeface="Google Sans"/>
              </a:rPr>
              <a:t>Unele </a:t>
            </a:r>
            <a:r>
              <a:rPr lang="ro-RO" dirty="0">
                <a:latin typeface="Google Sans"/>
              </a:rPr>
              <a:t>turbine</a:t>
            </a:r>
            <a:r>
              <a:rPr lang="ro-RO" b="0" i="0" dirty="0">
                <a:effectLst/>
                <a:latin typeface="Google Sans"/>
              </a:rPr>
              <a:t> pot produce 5 MW, deși aceasta necesită o viteză a vântului de aproximativ 5,5 m/s, sau 20 de kilometri pe oră. Puține zone pe pământ au aceste viteze ale vântului, dar vânturi mai puternice se pot găsi la altitudini mai mari și în zone oceanice.</a:t>
            </a:r>
          </a:p>
          <a:p>
            <a:pPr marL="0" indent="0">
              <a:buNone/>
            </a:pPr>
            <a:endParaRPr lang="ro-RO" dirty="0"/>
          </a:p>
        </p:txBody>
      </p:sp>
      <p:pic>
        <p:nvPicPr>
          <p:cNvPr id="3074" name="Picture 2">
            <a:extLst>
              <a:ext uri="{FF2B5EF4-FFF2-40B4-BE49-F238E27FC236}">
                <a16:creationId xmlns:a16="http://schemas.microsoft.com/office/drawing/2014/main" id="{62A5F50F-B4A8-E45E-842D-07CF70549A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8628" y="548680"/>
            <a:ext cx="3384376" cy="253828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570C7B81-44A5-2038-F24C-30171230A0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8588" y="3754424"/>
            <a:ext cx="4220137" cy="1170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98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stituent conținut 3">
            <a:extLst>
              <a:ext uri="{FF2B5EF4-FFF2-40B4-BE49-F238E27FC236}">
                <a16:creationId xmlns:a16="http://schemas.microsoft.com/office/drawing/2014/main" id="{59714050-89D8-5A72-9D13-9A17F3EB3E52}"/>
              </a:ext>
            </a:extLst>
          </p:cNvPr>
          <p:cNvSpPr>
            <a:spLocks noGrp="1"/>
          </p:cNvSpPr>
          <p:nvPr>
            <p:ph idx="1"/>
          </p:nvPr>
        </p:nvSpPr>
        <p:spPr>
          <a:xfrm>
            <a:off x="549797" y="548680"/>
            <a:ext cx="7488832" cy="5904656"/>
          </a:xfrm>
        </p:spPr>
        <p:txBody>
          <a:bodyPr>
            <a:normAutofit fontScale="92500" lnSpcReduction="10000"/>
          </a:bodyPr>
          <a:lstStyle/>
          <a:p>
            <a:pPr marL="0" indent="0">
              <a:buNone/>
            </a:pPr>
            <a:r>
              <a:rPr lang="ro-RO" b="1" i="0" dirty="0">
                <a:effectLst/>
                <a:latin typeface="Google Sans"/>
              </a:rPr>
              <a:t>Primele turbine eoliene care au elice realizate din materiale reciclabile au fost puse în funcțiune în cadrul unei ferme eoliene aflate în largul coastei germane de către Siemens </a:t>
            </a:r>
            <a:r>
              <a:rPr lang="ro-RO" b="1" i="0" dirty="0" err="1">
                <a:effectLst/>
                <a:latin typeface="Google Sans"/>
              </a:rPr>
              <a:t>Gamesa</a:t>
            </a:r>
            <a:r>
              <a:rPr lang="ro-RO" b="1" i="0" dirty="0">
                <a:effectLst/>
                <a:latin typeface="Google Sans"/>
              </a:rPr>
              <a:t>.</a:t>
            </a:r>
          </a:p>
          <a:p>
            <a:pPr marL="0" indent="0" algn="l">
              <a:buNone/>
            </a:pPr>
            <a:r>
              <a:rPr lang="ro-RO" b="0" i="0" dirty="0">
                <a:effectLst/>
                <a:latin typeface="Google Sans"/>
              </a:rPr>
              <a:t>Elicele sunt realizate dintr-o serie de materiale încastrate într-o </a:t>
            </a:r>
            <a:r>
              <a:rPr lang="ro-RO" b="0" i="0" dirty="0" err="1">
                <a:effectLst/>
                <a:latin typeface="Google Sans"/>
              </a:rPr>
              <a:t>rășină.Aceștia</a:t>
            </a:r>
            <a:r>
              <a:rPr lang="ro-RO" b="0" i="0" dirty="0">
                <a:effectLst/>
                <a:latin typeface="Google Sans"/>
              </a:rPr>
              <a:t> precizează faptul că separarea </a:t>
            </a:r>
            <a:r>
              <a:rPr lang="ro-RO" b="0" i="0" dirty="0" err="1">
                <a:effectLst/>
                <a:latin typeface="Google Sans"/>
              </a:rPr>
              <a:t>rășinei</a:t>
            </a:r>
            <a:r>
              <a:rPr lang="ro-RO" b="0" i="0" dirty="0">
                <a:effectLst/>
                <a:latin typeface="Google Sans"/>
              </a:rPr>
              <a:t>, a fibrei de sticlă și a lemnului, printre altele, se poate realiza prin folosirea unei soluții ușor acide.</a:t>
            </a:r>
          </a:p>
          <a:p>
            <a:pPr marL="0" indent="0" algn="l">
              <a:buNone/>
            </a:pPr>
            <a:r>
              <a:rPr lang="ro-RO" i="0" dirty="0">
                <a:effectLst/>
                <a:latin typeface="Google Sans"/>
              </a:rPr>
              <a:t>Planul oficialilor Siemens </a:t>
            </a:r>
            <a:r>
              <a:rPr lang="ro-RO" i="0" dirty="0" err="1">
                <a:effectLst/>
                <a:latin typeface="Google Sans"/>
              </a:rPr>
              <a:t>Gamesa</a:t>
            </a:r>
            <a:r>
              <a:rPr lang="ro-RO" i="0" dirty="0">
                <a:effectLst/>
                <a:latin typeface="Google Sans"/>
              </a:rPr>
              <a:t> este ca, până în 2030, să ajungă să realizeze toate elicele turbinelor din materiale reciclabile, iar până în 2040 să poată realiza turbinele eoliene, în totalitate, doar din materiale reciclabile.</a:t>
            </a:r>
          </a:p>
          <a:p>
            <a:pPr marL="0" indent="0" algn="l">
              <a:buNone/>
            </a:pPr>
            <a:r>
              <a:rPr lang="ro-RO" dirty="0">
                <a:latin typeface="Google Sans"/>
              </a:rPr>
              <a:t>La începutul lunii iunie, </a:t>
            </a:r>
            <a:r>
              <a:rPr lang="ro-RO" dirty="0" err="1">
                <a:latin typeface="Google Sans"/>
              </a:rPr>
              <a:t>Iberdrola</a:t>
            </a:r>
            <a:r>
              <a:rPr lang="ro-RO" dirty="0">
                <a:latin typeface="Google Sans"/>
              </a:rPr>
              <a:t>, o companie energetică din Spania, a fondat o filială care va recicla componentele utilizate în proiectele de energie regenerabilă, precum elicele de la turbinele eoliene vechi. </a:t>
            </a:r>
            <a:r>
              <a:rPr lang="ro-RO" b="0" i="0" dirty="0">
                <a:effectLst/>
                <a:latin typeface="Google Sans"/>
              </a:rPr>
              <a:t>Nu este prima companie din domeniul energetic care ia o astfel de decizie, o nouă tendință, de a recicla elicele turbinelor eoliene, conturându-se tot mai mult în rândul companiilor de profil.</a:t>
            </a:r>
          </a:p>
          <a:p>
            <a:pPr marL="0" indent="0">
              <a:buNone/>
            </a:pPr>
            <a:endParaRPr lang="ro-RO" b="0" i="0" dirty="0">
              <a:effectLst/>
              <a:latin typeface="Google Sans"/>
            </a:endParaRPr>
          </a:p>
          <a:p>
            <a:pPr marL="0" indent="0">
              <a:buNone/>
            </a:pPr>
            <a:endParaRPr lang="ro-RO" dirty="0">
              <a:latin typeface="Google Sans"/>
            </a:endParaRPr>
          </a:p>
        </p:txBody>
      </p:sp>
      <p:pic>
        <p:nvPicPr>
          <p:cNvPr id="4098" name="Picture 2" descr="Primele turbine eoliene cu elice din materiale reciclabile, puse în funcțiune">
            <a:extLst>
              <a:ext uri="{FF2B5EF4-FFF2-40B4-BE49-F238E27FC236}">
                <a16:creationId xmlns:a16="http://schemas.microsoft.com/office/drawing/2014/main" id="{87DBA366-5377-833B-9222-54FFD140BBC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8628" y="548680"/>
            <a:ext cx="3816423" cy="2395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223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7381" y="-387424"/>
            <a:ext cx="8692399" cy="2819400"/>
          </a:xfrm>
        </p:spPr>
        <p:txBody>
          <a:bodyPr rtlCol="0"/>
          <a:lstStyle/>
          <a:p>
            <a:r>
              <a:rPr lang="ro-RO" b="1" i="0" dirty="0">
                <a:effectLst/>
                <a:latin typeface="Google Sans"/>
              </a:rPr>
              <a:t>Impactul parcurilor eoliene asupra mediului</a:t>
            </a:r>
            <a:br>
              <a:rPr lang="ro-RO" b="1" i="0" dirty="0">
                <a:effectLst/>
                <a:latin typeface="Google Sans"/>
              </a:rPr>
            </a:br>
            <a:endParaRPr lang="ro-RO" dirty="0">
              <a:latin typeface="Google Sans"/>
            </a:endParaRPr>
          </a:p>
        </p:txBody>
      </p:sp>
      <p:sp>
        <p:nvSpPr>
          <p:cNvPr id="3" name="Substituent text 2"/>
          <p:cNvSpPr>
            <a:spLocks noGrp="1"/>
          </p:cNvSpPr>
          <p:nvPr>
            <p:ph type="body" idx="1"/>
          </p:nvPr>
        </p:nvSpPr>
        <p:spPr>
          <a:xfrm>
            <a:off x="117749" y="2127175"/>
            <a:ext cx="7560840" cy="4542185"/>
          </a:xfrm>
        </p:spPr>
        <p:txBody>
          <a:bodyPr rtlCol="0">
            <a:normAutofit/>
          </a:bodyPr>
          <a:lstStyle/>
          <a:p>
            <a:pPr algn="l"/>
            <a:r>
              <a:rPr lang="ro-RO" sz="1800" i="0" dirty="0">
                <a:solidFill>
                  <a:schemeClr val="tx1"/>
                </a:solidFill>
                <a:effectLst/>
                <a:latin typeface="Google Sans"/>
              </a:rPr>
              <a:t>Obținerea energiei din surse eoliene a luat amploare tot mai mare în România, </a:t>
            </a:r>
            <a:r>
              <a:rPr lang="ro-RO" sz="1800" i="0" dirty="0" err="1">
                <a:solidFill>
                  <a:schemeClr val="tx1"/>
                </a:solidFill>
                <a:effectLst/>
                <a:latin typeface="Google Sans"/>
              </a:rPr>
              <a:t>măsuratorile</a:t>
            </a:r>
            <a:r>
              <a:rPr lang="ro-RO" sz="1800" i="0" dirty="0">
                <a:solidFill>
                  <a:schemeClr val="tx1"/>
                </a:solidFill>
                <a:effectLst/>
                <a:latin typeface="Google Sans"/>
              </a:rPr>
              <a:t> de vânt efectuate confirmând existența de zone cu potențial eolian ridicat. România are cel mai ridicat potențial din sud-estul Europei în domeniul energiei eoliene, sud-estul Dobrogei plasându-se chiar pe locul al doilea la nivelul întregului continent.</a:t>
            </a:r>
          </a:p>
          <a:p>
            <a:pPr algn="l"/>
            <a:endParaRPr lang="ro-RO" sz="1800" i="0" dirty="0">
              <a:solidFill>
                <a:schemeClr val="tx1"/>
              </a:solidFill>
              <a:effectLst/>
              <a:latin typeface="Google Sans"/>
            </a:endParaRPr>
          </a:p>
          <a:p>
            <a:pPr algn="l"/>
            <a:r>
              <a:rPr lang="ro-RO" sz="1800" i="0" dirty="0">
                <a:solidFill>
                  <a:schemeClr val="tx1"/>
                </a:solidFill>
                <a:effectLst/>
                <a:latin typeface="Google Sans"/>
              </a:rPr>
              <a:t>Producerea acestui tip de energie, are o serie de avantaje semnificative, fiind o sursă inepuizabilă de energie ce nu implică generarea niciunui fel de deșeuri, substanțe poluante sau gaze cu efect de seră.</a:t>
            </a:r>
          </a:p>
          <a:p>
            <a:pPr algn="l"/>
            <a:endParaRPr lang="ro-RO" sz="1800" i="0" dirty="0">
              <a:solidFill>
                <a:schemeClr val="tx1"/>
              </a:solidFill>
              <a:effectLst/>
              <a:latin typeface="Google Sans"/>
            </a:endParaRPr>
          </a:p>
          <a:p>
            <a:pPr algn="l"/>
            <a:r>
              <a:rPr lang="ro-RO" sz="1800" i="0" dirty="0">
                <a:solidFill>
                  <a:schemeClr val="tx1"/>
                </a:solidFill>
                <a:effectLst/>
                <a:latin typeface="Google Sans"/>
              </a:rPr>
              <a:t>Cu toate acestea, există și o serie de efecte negative asupra mediului înconjurător generate de parcurile </a:t>
            </a:r>
            <a:r>
              <a:rPr lang="ro-RO" sz="1800" i="0" dirty="0" err="1">
                <a:solidFill>
                  <a:schemeClr val="tx1"/>
                </a:solidFill>
                <a:effectLst/>
                <a:latin typeface="Google Sans"/>
              </a:rPr>
              <a:t>eoline</a:t>
            </a:r>
            <a:r>
              <a:rPr lang="ro-RO" sz="1800" i="0" dirty="0">
                <a:solidFill>
                  <a:schemeClr val="tx1"/>
                </a:solidFill>
                <a:effectLst/>
                <a:latin typeface="Google Sans"/>
              </a:rPr>
              <a:t>, precum poluarea sonoră și efectele asupra solului, subsolului, florei și faunei.</a:t>
            </a:r>
          </a:p>
          <a:p>
            <a:pPr rtl="0"/>
            <a:endParaRPr lang="ro-RO" dirty="0"/>
          </a:p>
        </p:txBody>
      </p:sp>
      <p:pic>
        <p:nvPicPr>
          <p:cNvPr id="5124" name="Picture 4" descr="Turbinele eoliene din lemn ne pot ajuta să producem energie verde mai">
            <a:extLst>
              <a:ext uri="{FF2B5EF4-FFF2-40B4-BE49-F238E27FC236}">
                <a16:creationId xmlns:a16="http://schemas.microsoft.com/office/drawing/2014/main" id="{F213B14C-F899-4713-3A44-EC1423E37A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033" y="2131367"/>
            <a:ext cx="4558043" cy="2381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160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stituent conținut 3"/>
          <p:cNvSpPr>
            <a:spLocks noGrp="1"/>
          </p:cNvSpPr>
          <p:nvPr>
            <p:ph sz="half" idx="2"/>
          </p:nvPr>
        </p:nvSpPr>
        <p:spPr>
          <a:xfrm>
            <a:off x="1269876" y="980728"/>
            <a:ext cx="9505056" cy="4608512"/>
          </a:xfrm>
        </p:spPr>
        <p:txBody>
          <a:bodyPr rtlCol="0">
            <a:noAutofit/>
          </a:bodyPr>
          <a:lstStyle/>
          <a:p>
            <a:pPr marL="0" indent="0" rtl="0">
              <a:buNone/>
            </a:pPr>
            <a:r>
              <a:rPr lang="ro-RO" b="1" i="0" dirty="0">
                <a:effectLst/>
                <a:latin typeface="Google Sans"/>
              </a:rPr>
              <a:t>În concluzie,</a:t>
            </a:r>
            <a:r>
              <a:rPr lang="ro-RO" b="0" i="0" dirty="0">
                <a:effectLst/>
                <a:latin typeface="Google Sans"/>
              </a:rPr>
              <a:t> se poate spune că viitorul arată favorabil pentru industria de turbine eoliene. Există o cerere în continuă </a:t>
            </a:r>
            <a:r>
              <a:rPr lang="ro-RO" b="0" i="0" dirty="0" err="1">
                <a:effectLst/>
                <a:latin typeface="Google Sans"/>
              </a:rPr>
              <a:t>creştere</a:t>
            </a:r>
            <a:r>
              <a:rPr lang="ro-RO" b="0" i="0" dirty="0">
                <a:effectLst/>
                <a:latin typeface="Google Sans"/>
              </a:rPr>
              <a:t> de energie electrică din surse eoliene, deoarece aceste surse de energie sunt regenerabile </a:t>
            </a:r>
            <a:r>
              <a:rPr lang="ro-RO" b="0" i="0" dirty="0" err="1">
                <a:effectLst/>
                <a:latin typeface="Google Sans"/>
              </a:rPr>
              <a:t>şi</a:t>
            </a:r>
            <a:r>
              <a:rPr lang="ro-RO" b="0" i="0" dirty="0">
                <a:effectLst/>
                <a:latin typeface="Google Sans"/>
              </a:rPr>
              <a:t> viabile. Se estimează că energia eoliană va continua să aibă cea mai rapidă </a:t>
            </a:r>
            <a:r>
              <a:rPr lang="ro-RO" b="0" i="0" dirty="0" err="1">
                <a:effectLst/>
                <a:latin typeface="Google Sans"/>
              </a:rPr>
              <a:t>creştere</a:t>
            </a:r>
            <a:r>
              <a:rPr lang="ro-RO" b="0" i="0" dirty="0">
                <a:effectLst/>
                <a:latin typeface="Google Sans"/>
              </a:rPr>
              <a:t> din domeniul producerii de energie electrică, cu peste 10 000 MW anual la nivel mondial. Deoarece se vor produce turbine eoliene de dimensiuni mai mari, </a:t>
            </a:r>
            <a:r>
              <a:rPr lang="ro-RO" b="0" i="0" dirty="0" err="1">
                <a:effectLst/>
                <a:latin typeface="Google Sans"/>
              </a:rPr>
              <a:t>ţările</a:t>
            </a:r>
            <a:r>
              <a:rPr lang="ro-RO" b="0" i="0" dirty="0">
                <a:effectLst/>
                <a:latin typeface="Google Sans"/>
              </a:rPr>
              <a:t> care produc energie electrică din surse eoliene vor realiza considerabile economii la scară. În prezent se fac eforturi </a:t>
            </a:r>
            <a:r>
              <a:rPr lang="ro-RO" b="0" i="0" dirty="0" err="1">
                <a:effectLst/>
                <a:latin typeface="Google Sans"/>
              </a:rPr>
              <a:t>susţinute</a:t>
            </a:r>
            <a:r>
              <a:rPr lang="ro-RO" b="0" i="0" dirty="0">
                <a:effectLst/>
                <a:latin typeface="Google Sans"/>
              </a:rPr>
              <a:t> pentru a face sistemele de </a:t>
            </a:r>
            <a:r>
              <a:rPr lang="ro-RO" b="0" i="0" dirty="0" err="1">
                <a:effectLst/>
                <a:latin typeface="Google Sans"/>
              </a:rPr>
              <a:t>acţionare</a:t>
            </a:r>
            <a:r>
              <a:rPr lang="ro-RO" b="0" i="0" dirty="0">
                <a:effectLst/>
                <a:latin typeface="Google Sans"/>
              </a:rPr>
              <a:t> ale turbinelor eoliene mai fiabile </a:t>
            </a:r>
            <a:r>
              <a:rPr lang="ro-RO" b="0" i="0" dirty="0" err="1">
                <a:effectLst/>
                <a:latin typeface="Google Sans"/>
              </a:rPr>
              <a:t>şi</a:t>
            </a:r>
            <a:r>
              <a:rPr lang="ro-RO" b="0" i="0" dirty="0">
                <a:effectLst/>
                <a:latin typeface="Google Sans"/>
              </a:rPr>
              <a:t> cu o durată de </a:t>
            </a:r>
            <a:r>
              <a:rPr lang="ro-RO" b="0" i="0" dirty="0" err="1">
                <a:effectLst/>
                <a:latin typeface="Google Sans"/>
              </a:rPr>
              <a:t>funcţionare</a:t>
            </a:r>
            <a:r>
              <a:rPr lang="ro-RO" b="0" i="0" dirty="0">
                <a:effectLst/>
                <a:latin typeface="Google Sans"/>
              </a:rPr>
              <a:t> mult mai mare. </a:t>
            </a:r>
            <a:r>
              <a:rPr lang="ro-RO" b="0" i="0" dirty="0" err="1">
                <a:effectLst/>
                <a:latin typeface="Google Sans"/>
              </a:rPr>
              <a:t>Activităţile</a:t>
            </a:r>
            <a:r>
              <a:rPr lang="ro-RO" b="0" i="0" dirty="0">
                <a:effectLst/>
                <a:latin typeface="Google Sans"/>
              </a:rPr>
              <a:t> de standardizare în acest domeniu vor continua să se </a:t>
            </a:r>
            <a:r>
              <a:rPr lang="ro-RO" b="0" i="0" dirty="0" err="1">
                <a:effectLst/>
                <a:latin typeface="Google Sans"/>
              </a:rPr>
              <a:t>desfăşoare</a:t>
            </a:r>
            <a:r>
              <a:rPr lang="ro-RO" b="0" i="0" dirty="0">
                <a:effectLst/>
                <a:latin typeface="Google Sans"/>
              </a:rPr>
              <a:t> în cadrul ISO, CEI </a:t>
            </a:r>
            <a:r>
              <a:rPr lang="ro-RO" b="0" i="0" dirty="0" err="1">
                <a:effectLst/>
                <a:latin typeface="Google Sans"/>
              </a:rPr>
              <a:t>şi</a:t>
            </a:r>
            <a:r>
              <a:rPr lang="ro-RO" b="0" i="0" dirty="0">
                <a:effectLst/>
                <a:latin typeface="Google Sans"/>
              </a:rPr>
              <a:t> al grupului comun de lucru ISO/CEI JGW, elaborând standarde </a:t>
            </a:r>
            <a:r>
              <a:rPr lang="ro-RO" b="0" i="0" dirty="0" err="1">
                <a:effectLst/>
                <a:latin typeface="Google Sans"/>
              </a:rPr>
              <a:t>internaţionale</a:t>
            </a:r>
            <a:r>
              <a:rPr lang="ro-RO" b="0" i="0" dirty="0">
                <a:effectLst/>
                <a:latin typeface="Google Sans"/>
              </a:rPr>
              <a:t> care să </a:t>
            </a:r>
            <a:r>
              <a:rPr lang="ro-RO" b="0" i="0" dirty="0" err="1">
                <a:effectLst/>
                <a:latin typeface="Google Sans"/>
              </a:rPr>
              <a:t>susţină</a:t>
            </a:r>
            <a:r>
              <a:rPr lang="ro-RO" b="0" i="0" dirty="0">
                <a:effectLst/>
                <a:latin typeface="Google Sans"/>
              </a:rPr>
              <a:t> această industrie aflată în plină dezvoltare.</a:t>
            </a:r>
            <a:endParaRPr lang="ro-RO" dirty="0">
              <a:latin typeface="Google Sans"/>
            </a:endParaRPr>
          </a:p>
        </p:txBody>
      </p:sp>
    </p:spTree>
    <p:extLst>
      <p:ext uri="{BB962C8B-B14F-4D97-AF65-F5344CB8AC3E}">
        <p14:creationId xmlns:p14="http://schemas.microsoft.com/office/powerpoint/2010/main" val="2681425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normAutofit/>
          </a:bodyPr>
          <a:lstStyle/>
          <a:p>
            <a:pPr algn="ctr" rtl="0"/>
            <a:r>
              <a:rPr lang="ro-RO" sz="4000" dirty="0">
                <a:latin typeface="Google Sans"/>
              </a:rPr>
              <a:t>Bibliografie</a:t>
            </a:r>
          </a:p>
        </p:txBody>
      </p:sp>
      <p:sp>
        <p:nvSpPr>
          <p:cNvPr id="3" name="CasetăText 2">
            <a:extLst>
              <a:ext uri="{FF2B5EF4-FFF2-40B4-BE49-F238E27FC236}">
                <a16:creationId xmlns:a16="http://schemas.microsoft.com/office/drawing/2014/main" id="{183629B6-469A-F537-20F2-E12CE75205CA}"/>
              </a:ext>
            </a:extLst>
          </p:cNvPr>
          <p:cNvSpPr txBox="1"/>
          <p:nvPr/>
        </p:nvSpPr>
        <p:spPr>
          <a:xfrm>
            <a:off x="1629916" y="2204864"/>
            <a:ext cx="8568952" cy="1754326"/>
          </a:xfrm>
          <a:prstGeom prst="rect">
            <a:avLst/>
          </a:prstGeom>
          <a:noFill/>
        </p:spPr>
        <p:txBody>
          <a:bodyPr wrap="square" rtlCol="0">
            <a:spAutoFit/>
          </a:bodyPr>
          <a:lstStyle/>
          <a:p>
            <a:r>
              <a:rPr lang="ro-RO" dirty="0">
                <a:hlinkClick r:id="rId2"/>
              </a:rPr>
              <a:t>https://ttonline.ro/articole/energia-eoliana-o-promisiune-pentru-viitor</a:t>
            </a:r>
            <a:endParaRPr lang="ro-RO" dirty="0"/>
          </a:p>
          <a:p>
            <a:r>
              <a:rPr lang="ro-RO" dirty="0">
                <a:hlinkClick r:id="rId3"/>
              </a:rPr>
              <a:t>https://ro.wikipedia.org/wiki/Energie_eolian%C4%83</a:t>
            </a:r>
            <a:endParaRPr lang="ro-RO" dirty="0"/>
          </a:p>
          <a:p>
            <a:r>
              <a:rPr lang="ro-RO" dirty="0">
                <a:hlinkClick r:id="rId4"/>
              </a:rPr>
              <a:t>https://blumenfield.ro/impactul-parcurilor-eoliene-asupra-mediului/</a:t>
            </a:r>
            <a:endParaRPr lang="ro-RO" dirty="0"/>
          </a:p>
          <a:p>
            <a:r>
              <a:rPr lang="ro-RO" dirty="0">
                <a:hlinkClick r:id="rId5"/>
              </a:rPr>
              <a:t>https://green.start-up.ro/ro/primele-turbine-eoliene-cu-elice-din-materiale-reciclabile-puse-in-functiune/</a:t>
            </a:r>
            <a:endParaRPr lang="ro-RO" dirty="0"/>
          </a:p>
          <a:p>
            <a:endParaRPr lang="ro-RO" dirty="0"/>
          </a:p>
        </p:txBody>
      </p:sp>
    </p:spTree>
    <p:extLst>
      <p:ext uri="{BB962C8B-B14F-4D97-AF65-F5344CB8AC3E}">
        <p14:creationId xmlns:p14="http://schemas.microsoft.com/office/powerpoint/2010/main" val="2590506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unel digital albastru 16x9">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411895_TF02895261_TF02895261" id="{8E3245F6-38B9-4C49-BDD6-0EF6F1AFC73E}" vid="{0028E660-338F-4C07-A48D-76478F5CA522}"/>
    </a:ext>
  </a:extLst>
</a:theme>
</file>

<file path=ppt/theme/theme2.xml><?xml version="1.0" encoding="utf-8"?>
<a:theme xmlns:a="http://schemas.openxmlformats.org/drawingml/2006/main" name="Temă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emă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1564227</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Take your audience through a digital tunnel where they'll  burst through to the other side and see the information you want to present. Show them lists, charts, tables, SmartArt,  and pictures using a variety of layouts in widescreen (16X9) format. This design works well for subjects on science and technology, computers, communication, and more.   
</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2012-05-11T02:04:00+00:00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TP102895246</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835483</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REDMOND\v-vaddu</DisplayName>
        <AccountId>2567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E41224-0370-4595-877C-23316CD80004}">
  <ds:schemaRefs>
    <ds:schemaRef ds:uri="http://schemas.microsoft.com/office/2006/metadata/properties"/>
    <ds:schemaRef ds:uri="http://schemas.microsoft.com/office/infopath/2007/PartnerControls"/>
    <ds:schemaRef ds:uri="4873beb7-5857-4685-be1f-d57550cc96cc"/>
  </ds:schemaRefs>
</ds:datastoreItem>
</file>

<file path=customXml/itemProps2.xml><?xml version="1.0" encoding="utf-8"?>
<ds:datastoreItem xmlns:ds="http://schemas.openxmlformats.org/officeDocument/2006/customXml" ds:itemID="{74228E6B-D70C-44BB-A81F-A245495F612B}">
  <ds:schemaRefs>
    <ds:schemaRef ds:uri="http://schemas.microsoft.com/sharepoint/v3/contenttype/forms"/>
  </ds:schemaRefs>
</ds:datastoreItem>
</file>

<file path=customXml/itemProps3.xml><?xml version="1.0" encoding="utf-8"?>
<ds:datastoreItem xmlns:ds="http://schemas.openxmlformats.org/officeDocument/2006/customXml" ds:itemID="{22CCB507-0646-4A50-A4F7-7F385079D5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Prezentare cu tunel digital albastru, pentru afaceri (ecran lat)</Template>
  <TotalTime>57</TotalTime>
  <Words>1075</Words>
  <Application>Microsoft Office PowerPoint</Application>
  <PresentationFormat>Custom</PresentationFormat>
  <Paragraphs>39</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Corbel</vt:lpstr>
      <vt:lpstr>Google Sans</vt:lpstr>
      <vt:lpstr>Roboto</vt:lpstr>
      <vt:lpstr>Tunel digital albastru 16x9</vt:lpstr>
      <vt:lpstr>Instalatii ,,verzi ,, pentru o societate durabilă </vt:lpstr>
      <vt:lpstr>Cuprins</vt:lpstr>
      <vt:lpstr>PowerPoint Presentation</vt:lpstr>
      <vt:lpstr>PowerPoint Presentation</vt:lpstr>
      <vt:lpstr>PowerPoint Presentation</vt:lpstr>
      <vt:lpstr>PowerPoint Presentation</vt:lpstr>
      <vt:lpstr>Impactul parcurilor eoliene asupra mediului </vt:lpstr>
      <vt:lpstr>PowerPoint Presentation</vt:lpstr>
      <vt:lpstr>Bibliografie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Instalatii ,,verzi ,, pentru o societate durabilă</dc:title>
  <dc:creator>Utilizator</dc:creator>
  <cp:lastModifiedBy>Carmen</cp:lastModifiedBy>
  <cp:revision>1</cp:revision>
  <dcterms:created xsi:type="dcterms:W3CDTF">2024-03-21T04:51:46Z</dcterms:created>
  <dcterms:modified xsi:type="dcterms:W3CDTF">2024-04-14T17:25:02Z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