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67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C3D6C16A-A332-90E8-0F64-1AD1AA91B8E7}"/>
              </a:ext>
            </a:extLst>
          </p:cNvPr>
          <p:cNvSpPr>
            <a:spLocks noGrp="1"/>
          </p:cNvSpPr>
          <p:nvPr>
            <p:ph type="ctrTitle"/>
          </p:nvPr>
        </p:nvSpPr>
        <p:spPr>
          <a:xfrm>
            <a:off x="1524000" y="1122363"/>
            <a:ext cx="9144000" cy="2387600"/>
          </a:xfrm>
        </p:spPr>
        <p:txBody>
          <a:bodyPr anchor="b"/>
          <a:lstStyle>
            <a:lvl1pPr algn="ctr">
              <a:defRPr sz="6000"/>
            </a:lvl1pPr>
          </a:lstStyle>
          <a:p>
            <a:r>
              <a:rPr lang="ro-RO"/>
              <a:t>Faceți clic pentru a edita stilul de titlu coordonator</a:t>
            </a:r>
          </a:p>
        </p:txBody>
      </p:sp>
      <p:sp>
        <p:nvSpPr>
          <p:cNvPr id="3" name="Subtitlu 2">
            <a:extLst>
              <a:ext uri="{FF2B5EF4-FFF2-40B4-BE49-F238E27FC236}">
                <a16:creationId xmlns:a16="http://schemas.microsoft.com/office/drawing/2014/main" id="{66CC339C-5088-F7D8-15AD-4414141CBD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o-RO"/>
              <a:t>Faceți clic pentru a edita stilul de subtitlu coordonator</a:t>
            </a:r>
          </a:p>
        </p:txBody>
      </p:sp>
      <p:sp>
        <p:nvSpPr>
          <p:cNvPr id="4" name="Substituent dată 3">
            <a:extLst>
              <a:ext uri="{FF2B5EF4-FFF2-40B4-BE49-F238E27FC236}">
                <a16:creationId xmlns:a16="http://schemas.microsoft.com/office/drawing/2014/main" id="{95AB0B82-2D9B-69F8-9106-F2A1479AC4BA}"/>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72E7DB6E-22E0-83E3-0692-6B9A0214FBC2}"/>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A0E8A352-EBB5-0BF4-F747-F70C08E49CCD}"/>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2235783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A4201E8-E830-97B4-E903-D08C01DEB97E}"/>
              </a:ext>
            </a:extLst>
          </p:cNvPr>
          <p:cNvSpPr>
            <a:spLocks noGrp="1"/>
          </p:cNvSpPr>
          <p:nvPr>
            <p:ph type="title"/>
          </p:nvPr>
        </p:nvSpPr>
        <p:spPr/>
        <p:txBody>
          <a:bodyPr/>
          <a:lstStyle/>
          <a:p>
            <a:r>
              <a:rPr lang="ro-RO"/>
              <a:t>Faceți clic pentru a edita stilul de titlu coordonator</a:t>
            </a:r>
          </a:p>
        </p:txBody>
      </p:sp>
      <p:sp>
        <p:nvSpPr>
          <p:cNvPr id="3" name="Substituent text vertical 2">
            <a:extLst>
              <a:ext uri="{FF2B5EF4-FFF2-40B4-BE49-F238E27FC236}">
                <a16:creationId xmlns:a16="http://schemas.microsoft.com/office/drawing/2014/main" id="{FE5366D6-A171-A74E-D072-5024741FD91B}"/>
              </a:ext>
            </a:extLst>
          </p:cNvPr>
          <p:cNvSpPr>
            <a:spLocks noGrp="1"/>
          </p:cNvSpPr>
          <p:nvPr>
            <p:ph type="body" orient="vert" idx="1"/>
          </p:nvPr>
        </p:nvSpPr>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1ABD754D-0EC7-414C-DECF-2F3523C54818}"/>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7E1D1F5B-86DC-6C43-CE57-8B2F9ACAAC97}"/>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B8735097-10F7-DD5D-A612-A05D9924905F}"/>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810210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a:extLst>
              <a:ext uri="{FF2B5EF4-FFF2-40B4-BE49-F238E27FC236}">
                <a16:creationId xmlns:a16="http://schemas.microsoft.com/office/drawing/2014/main" id="{4B854FFC-9050-0C15-DE2E-8F43CA681A78}"/>
              </a:ext>
            </a:extLst>
          </p:cNvPr>
          <p:cNvSpPr>
            <a:spLocks noGrp="1"/>
          </p:cNvSpPr>
          <p:nvPr>
            <p:ph type="title" orient="vert"/>
          </p:nvPr>
        </p:nvSpPr>
        <p:spPr>
          <a:xfrm>
            <a:off x="8724900" y="365125"/>
            <a:ext cx="2628900" cy="5811838"/>
          </a:xfrm>
        </p:spPr>
        <p:txBody>
          <a:bodyPr vert="eaVert"/>
          <a:lstStyle/>
          <a:p>
            <a:r>
              <a:rPr lang="ro-RO"/>
              <a:t>Faceți clic pentru a edita stilul de titlu coordonator</a:t>
            </a:r>
          </a:p>
        </p:txBody>
      </p:sp>
      <p:sp>
        <p:nvSpPr>
          <p:cNvPr id="3" name="Substituent text vertical 2">
            <a:extLst>
              <a:ext uri="{FF2B5EF4-FFF2-40B4-BE49-F238E27FC236}">
                <a16:creationId xmlns:a16="http://schemas.microsoft.com/office/drawing/2014/main" id="{C011C766-B882-3D98-B1F4-CC9D5888C1ED}"/>
              </a:ext>
            </a:extLst>
          </p:cNvPr>
          <p:cNvSpPr>
            <a:spLocks noGrp="1"/>
          </p:cNvSpPr>
          <p:nvPr>
            <p:ph type="body" orient="vert" idx="1"/>
          </p:nvPr>
        </p:nvSpPr>
        <p:spPr>
          <a:xfrm>
            <a:off x="838200" y="365125"/>
            <a:ext cx="7734300" cy="5811838"/>
          </a:xfrm>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A4E25807-9D48-35F6-3B33-D01144CED2CD}"/>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5435074E-7CDA-2AB3-B148-BB8EE28A5227}"/>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4F80F11D-A4EB-05AD-7DE4-EA381279BD6E}"/>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261555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6BC5D66-E3AF-90E6-E48B-7FE898FC4124}"/>
              </a:ext>
            </a:extLst>
          </p:cNvPr>
          <p:cNvSpPr>
            <a:spLocks noGrp="1"/>
          </p:cNvSpPr>
          <p:nvPr>
            <p:ph type="title"/>
          </p:nvPr>
        </p:nvSpPr>
        <p:spPr/>
        <p:txBody>
          <a:body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88463EBA-E842-FED9-935A-022554BB3792}"/>
              </a:ext>
            </a:extLst>
          </p:cNvPr>
          <p:cNvSpPr>
            <a:spLocks noGrp="1"/>
          </p:cNvSpPr>
          <p:nvPr>
            <p:ph idx="1"/>
          </p:nvPr>
        </p:nvSpPr>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239A4786-528C-DBCF-A211-C5E962DF9511}"/>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7050AB75-591F-E6D2-DA0B-37D54D4FE760}"/>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A9543C0B-6EC7-2FC5-B596-0098A8C39488}"/>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1260275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5AF79BC-3E8A-DA2A-0D5F-229F44BA2735}"/>
              </a:ext>
            </a:extLst>
          </p:cNvPr>
          <p:cNvSpPr>
            <a:spLocks noGrp="1"/>
          </p:cNvSpPr>
          <p:nvPr>
            <p:ph type="title"/>
          </p:nvPr>
        </p:nvSpPr>
        <p:spPr>
          <a:xfrm>
            <a:off x="831850" y="1709738"/>
            <a:ext cx="10515600" cy="2852737"/>
          </a:xfrm>
        </p:spPr>
        <p:txBody>
          <a:bodyPr anchor="b"/>
          <a:lstStyle>
            <a:lvl1pPr>
              <a:defRPr sz="6000"/>
            </a:lvl1pPr>
          </a:lstStyle>
          <a:p>
            <a:r>
              <a:rPr lang="ro-RO"/>
              <a:t>Faceți clic pentru a edita stilul de titlu coordonator</a:t>
            </a:r>
          </a:p>
        </p:txBody>
      </p:sp>
      <p:sp>
        <p:nvSpPr>
          <p:cNvPr id="3" name="Substituent text 2">
            <a:extLst>
              <a:ext uri="{FF2B5EF4-FFF2-40B4-BE49-F238E27FC236}">
                <a16:creationId xmlns:a16="http://schemas.microsoft.com/office/drawing/2014/main" id="{C7AC7EEF-3BE8-9E87-E421-7442B3D5A7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o-RO"/>
              <a:t>Faceţi clic pentru a edita Master stiluri text</a:t>
            </a:r>
          </a:p>
        </p:txBody>
      </p:sp>
      <p:sp>
        <p:nvSpPr>
          <p:cNvPr id="4" name="Substituent dată 3">
            <a:extLst>
              <a:ext uri="{FF2B5EF4-FFF2-40B4-BE49-F238E27FC236}">
                <a16:creationId xmlns:a16="http://schemas.microsoft.com/office/drawing/2014/main" id="{49DBF614-217A-6E83-898C-0FD08ABEE062}"/>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DD2647B7-F21E-52EF-F891-633131F15F8E}"/>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2A6C9CE9-AE3F-691C-A894-817B44765E60}"/>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2383949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6339668-8A85-8995-825E-9A3C481084F7}"/>
              </a:ext>
            </a:extLst>
          </p:cNvPr>
          <p:cNvSpPr>
            <a:spLocks noGrp="1"/>
          </p:cNvSpPr>
          <p:nvPr>
            <p:ph type="title"/>
          </p:nvPr>
        </p:nvSpPr>
        <p:spPr/>
        <p:txBody>
          <a:body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81777CFC-5FFE-2BE8-E224-D57E7D0FDB0C}"/>
              </a:ext>
            </a:extLst>
          </p:cNvPr>
          <p:cNvSpPr>
            <a:spLocks noGrp="1"/>
          </p:cNvSpPr>
          <p:nvPr>
            <p:ph sz="half" idx="1"/>
          </p:nvPr>
        </p:nvSpPr>
        <p:spPr>
          <a:xfrm>
            <a:off x="838200" y="1825625"/>
            <a:ext cx="51816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conținut 3">
            <a:extLst>
              <a:ext uri="{FF2B5EF4-FFF2-40B4-BE49-F238E27FC236}">
                <a16:creationId xmlns:a16="http://schemas.microsoft.com/office/drawing/2014/main" id="{152991D6-8ED8-2C55-0F7A-AD025D5D8E7F}"/>
              </a:ext>
            </a:extLst>
          </p:cNvPr>
          <p:cNvSpPr>
            <a:spLocks noGrp="1"/>
          </p:cNvSpPr>
          <p:nvPr>
            <p:ph sz="half" idx="2"/>
          </p:nvPr>
        </p:nvSpPr>
        <p:spPr>
          <a:xfrm>
            <a:off x="6172200" y="1825625"/>
            <a:ext cx="51816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5" name="Substituent dată 4">
            <a:extLst>
              <a:ext uri="{FF2B5EF4-FFF2-40B4-BE49-F238E27FC236}">
                <a16:creationId xmlns:a16="http://schemas.microsoft.com/office/drawing/2014/main" id="{6E741C1C-4BB2-2E6C-51D3-E80FCA5CDC67}"/>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6" name="Substituent subsol 5">
            <a:extLst>
              <a:ext uri="{FF2B5EF4-FFF2-40B4-BE49-F238E27FC236}">
                <a16:creationId xmlns:a16="http://schemas.microsoft.com/office/drawing/2014/main" id="{938E8179-34CE-82D5-D8BB-4E27607F7FEB}"/>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5679BDB2-F3DD-82E7-131E-F0F36773FBCC}"/>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1268274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DAE02D2-5047-F343-2C7A-CD4A30B6F458}"/>
              </a:ext>
            </a:extLst>
          </p:cNvPr>
          <p:cNvSpPr>
            <a:spLocks noGrp="1"/>
          </p:cNvSpPr>
          <p:nvPr>
            <p:ph type="title"/>
          </p:nvPr>
        </p:nvSpPr>
        <p:spPr>
          <a:xfrm>
            <a:off x="839788" y="365125"/>
            <a:ext cx="10515600" cy="1325563"/>
          </a:xfrm>
        </p:spPr>
        <p:txBody>
          <a:bodyPr/>
          <a:lstStyle/>
          <a:p>
            <a:r>
              <a:rPr lang="ro-RO"/>
              <a:t>Faceți clic pentru a edita stilul de titlu coordonator</a:t>
            </a:r>
          </a:p>
        </p:txBody>
      </p:sp>
      <p:sp>
        <p:nvSpPr>
          <p:cNvPr id="3" name="Substituent text 2">
            <a:extLst>
              <a:ext uri="{FF2B5EF4-FFF2-40B4-BE49-F238E27FC236}">
                <a16:creationId xmlns:a16="http://schemas.microsoft.com/office/drawing/2014/main" id="{C56856DA-371B-5038-243F-14D20757BF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4" name="Substituent conținut 3">
            <a:extLst>
              <a:ext uri="{FF2B5EF4-FFF2-40B4-BE49-F238E27FC236}">
                <a16:creationId xmlns:a16="http://schemas.microsoft.com/office/drawing/2014/main" id="{A74E40BE-C9A6-D42D-AF43-532209E25A4F}"/>
              </a:ext>
            </a:extLst>
          </p:cNvPr>
          <p:cNvSpPr>
            <a:spLocks noGrp="1"/>
          </p:cNvSpPr>
          <p:nvPr>
            <p:ph sz="half" idx="2"/>
          </p:nvPr>
        </p:nvSpPr>
        <p:spPr>
          <a:xfrm>
            <a:off x="839788" y="2505075"/>
            <a:ext cx="5157787"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5" name="Substituent text 4">
            <a:extLst>
              <a:ext uri="{FF2B5EF4-FFF2-40B4-BE49-F238E27FC236}">
                <a16:creationId xmlns:a16="http://schemas.microsoft.com/office/drawing/2014/main" id="{094CBC4F-8111-DB86-3F3F-C461E38F6B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6" name="Substituent conținut 5">
            <a:extLst>
              <a:ext uri="{FF2B5EF4-FFF2-40B4-BE49-F238E27FC236}">
                <a16:creationId xmlns:a16="http://schemas.microsoft.com/office/drawing/2014/main" id="{C35F95A9-7D79-B90B-5046-177965F7AA83}"/>
              </a:ext>
            </a:extLst>
          </p:cNvPr>
          <p:cNvSpPr>
            <a:spLocks noGrp="1"/>
          </p:cNvSpPr>
          <p:nvPr>
            <p:ph sz="quarter" idx="4"/>
          </p:nvPr>
        </p:nvSpPr>
        <p:spPr>
          <a:xfrm>
            <a:off x="6172200" y="2505075"/>
            <a:ext cx="5183188"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7" name="Substituent dată 6">
            <a:extLst>
              <a:ext uri="{FF2B5EF4-FFF2-40B4-BE49-F238E27FC236}">
                <a16:creationId xmlns:a16="http://schemas.microsoft.com/office/drawing/2014/main" id="{7BE6B1B3-9983-C327-7D62-9898460BFEBA}"/>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8" name="Substituent subsol 7">
            <a:extLst>
              <a:ext uri="{FF2B5EF4-FFF2-40B4-BE49-F238E27FC236}">
                <a16:creationId xmlns:a16="http://schemas.microsoft.com/office/drawing/2014/main" id="{2AF6EFAA-F138-47C0-97F2-36550D9790C1}"/>
              </a:ext>
            </a:extLst>
          </p:cNvPr>
          <p:cNvSpPr>
            <a:spLocks noGrp="1"/>
          </p:cNvSpPr>
          <p:nvPr>
            <p:ph type="ftr" sz="quarter" idx="11"/>
          </p:nvPr>
        </p:nvSpPr>
        <p:spPr/>
        <p:txBody>
          <a:bodyPr/>
          <a:lstStyle/>
          <a:p>
            <a:endParaRPr lang="ro-RO"/>
          </a:p>
        </p:txBody>
      </p:sp>
      <p:sp>
        <p:nvSpPr>
          <p:cNvPr id="9" name="Substituent număr diapozitiv 8">
            <a:extLst>
              <a:ext uri="{FF2B5EF4-FFF2-40B4-BE49-F238E27FC236}">
                <a16:creationId xmlns:a16="http://schemas.microsoft.com/office/drawing/2014/main" id="{683FF781-5F72-886C-A3BA-E1B7AF5DCFE2}"/>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3372241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5600DE42-FFC3-CADE-41EB-EE053433D54C}"/>
              </a:ext>
            </a:extLst>
          </p:cNvPr>
          <p:cNvSpPr>
            <a:spLocks noGrp="1"/>
          </p:cNvSpPr>
          <p:nvPr>
            <p:ph type="title"/>
          </p:nvPr>
        </p:nvSpPr>
        <p:spPr/>
        <p:txBody>
          <a:bodyPr/>
          <a:lstStyle/>
          <a:p>
            <a:r>
              <a:rPr lang="ro-RO"/>
              <a:t>Faceți clic pentru a edita stilul de titlu coordonator</a:t>
            </a:r>
          </a:p>
        </p:txBody>
      </p:sp>
      <p:sp>
        <p:nvSpPr>
          <p:cNvPr id="3" name="Substituent dată 2">
            <a:extLst>
              <a:ext uri="{FF2B5EF4-FFF2-40B4-BE49-F238E27FC236}">
                <a16:creationId xmlns:a16="http://schemas.microsoft.com/office/drawing/2014/main" id="{6334D870-84C7-FFEE-A91D-916779F1AE4C}"/>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4" name="Substituent subsol 3">
            <a:extLst>
              <a:ext uri="{FF2B5EF4-FFF2-40B4-BE49-F238E27FC236}">
                <a16:creationId xmlns:a16="http://schemas.microsoft.com/office/drawing/2014/main" id="{123C0E44-3872-7BA9-13BB-B64756829B61}"/>
              </a:ext>
            </a:extLst>
          </p:cNvPr>
          <p:cNvSpPr>
            <a:spLocks noGrp="1"/>
          </p:cNvSpPr>
          <p:nvPr>
            <p:ph type="ftr" sz="quarter" idx="11"/>
          </p:nvPr>
        </p:nvSpPr>
        <p:spPr/>
        <p:txBody>
          <a:bodyPr/>
          <a:lstStyle/>
          <a:p>
            <a:endParaRPr lang="ro-RO"/>
          </a:p>
        </p:txBody>
      </p:sp>
      <p:sp>
        <p:nvSpPr>
          <p:cNvPr id="5" name="Substituent număr diapozitiv 4">
            <a:extLst>
              <a:ext uri="{FF2B5EF4-FFF2-40B4-BE49-F238E27FC236}">
                <a16:creationId xmlns:a16="http://schemas.microsoft.com/office/drawing/2014/main" id="{2074DA48-EFE2-2A8C-8420-476F55D187CC}"/>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1687525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a:extLst>
              <a:ext uri="{FF2B5EF4-FFF2-40B4-BE49-F238E27FC236}">
                <a16:creationId xmlns:a16="http://schemas.microsoft.com/office/drawing/2014/main" id="{D8A128B3-4BB2-CDD6-0D38-8D1CE1236F7A}"/>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3" name="Substituent subsol 2">
            <a:extLst>
              <a:ext uri="{FF2B5EF4-FFF2-40B4-BE49-F238E27FC236}">
                <a16:creationId xmlns:a16="http://schemas.microsoft.com/office/drawing/2014/main" id="{090B86D8-4C5D-25AF-F869-9FF4F93212BD}"/>
              </a:ext>
            </a:extLst>
          </p:cNvPr>
          <p:cNvSpPr>
            <a:spLocks noGrp="1"/>
          </p:cNvSpPr>
          <p:nvPr>
            <p:ph type="ftr" sz="quarter" idx="11"/>
          </p:nvPr>
        </p:nvSpPr>
        <p:spPr/>
        <p:txBody>
          <a:bodyPr/>
          <a:lstStyle/>
          <a:p>
            <a:endParaRPr lang="ro-RO"/>
          </a:p>
        </p:txBody>
      </p:sp>
      <p:sp>
        <p:nvSpPr>
          <p:cNvPr id="4" name="Substituent număr diapozitiv 3">
            <a:extLst>
              <a:ext uri="{FF2B5EF4-FFF2-40B4-BE49-F238E27FC236}">
                <a16:creationId xmlns:a16="http://schemas.microsoft.com/office/drawing/2014/main" id="{6E6447A0-B960-5B22-E726-9A59BC9D4FEA}"/>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1304625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8499AD0-DBB0-7F0F-8610-0620DD64B443}"/>
              </a:ext>
            </a:extLst>
          </p:cNvPr>
          <p:cNvSpPr>
            <a:spLocks noGrp="1"/>
          </p:cNvSpPr>
          <p:nvPr>
            <p:ph type="title"/>
          </p:nvPr>
        </p:nvSpPr>
        <p:spPr>
          <a:xfrm>
            <a:off x="839788" y="457200"/>
            <a:ext cx="3932237" cy="1600200"/>
          </a:xfrm>
        </p:spPr>
        <p:txBody>
          <a:bodyPr anchor="b"/>
          <a:lstStyle>
            <a:lvl1pPr>
              <a:defRPr sz="3200"/>
            </a:lvl1p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48507FA4-B1DA-F994-187E-FA46F9ED75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text 3">
            <a:extLst>
              <a:ext uri="{FF2B5EF4-FFF2-40B4-BE49-F238E27FC236}">
                <a16:creationId xmlns:a16="http://schemas.microsoft.com/office/drawing/2014/main" id="{A5359305-304F-0962-02DA-298AA5324B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Substituent dată 4">
            <a:extLst>
              <a:ext uri="{FF2B5EF4-FFF2-40B4-BE49-F238E27FC236}">
                <a16:creationId xmlns:a16="http://schemas.microsoft.com/office/drawing/2014/main" id="{D3B736BB-7360-183D-7CA1-89A4227160B1}"/>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6" name="Substituent subsol 5">
            <a:extLst>
              <a:ext uri="{FF2B5EF4-FFF2-40B4-BE49-F238E27FC236}">
                <a16:creationId xmlns:a16="http://schemas.microsoft.com/office/drawing/2014/main" id="{ACC36A22-E6BA-918D-CA79-1F5C45410682}"/>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8E108C11-5105-0D43-36E2-B9A4F63C0358}"/>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2020371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119EF0B2-38B2-38EB-8615-7D30BA85B94B}"/>
              </a:ext>
            </a:extLst>
          </p:cNvPr>
          <p:cNvSpPr>
            <a:spLocks noGrp="1"/>
          </p:cNvSpPr>
          <p:nvPr>
            <p:ph type="title"/>
          </p:nvPr>
        </p:nvSpPr>
        <p:spPr>
          <a:xfrm>
            <a:off x="839788" y="457200"/>
            <a:ext cx="3932237" cy="1600200"/>
          </a:xfrm>
        </p:spPr>
        <p:txBody>
          <a:bodyPr anchor="b"/>
          <a:lstStyle>
            <a:lvl1pPr>
              <a:defRPr sz="3200"/>
            </a:lvl1pPr>
          </a:lstStyle>
          <a:p>
            <a:r>
              <a:rPr lang="ro-RO"/>
              <a:t>Faceți clic pentru a edita stilul de titlu coordonator</a:t>
            </a:r>
          </a:p>
        </p:txBody>
      </p:sp>
      <p:sp>
        <p:nvSpPr>
          <p:cNvPr id="3" name="Substituent imagine 2">
            <a:extLst>
              <a:ext uri="{FF2B5EF4-FFF2-40B4-BE49-F238E27FC236}">
                <a16:creationId xmlns:a16="http://schemas.microsoft.com/office/drawing/2014/main" id="{07AAB1D8-9719-B163-A0CB-37C6383C7E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a:extLst>
              <a:ext uri="{FF2B5EF4-FFF2-40B4-BE49-F238E27FC236}">
                <a16:creationId xmlns:a16="http://schemas.microsoft.com/office/drawing/2014/main" id="{65529A4E-AF5E-4072-51A6-2103639026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Substituent dată 4">
            <a:extLst>
              <a:ext uri="{FF2B5EF4-FFF2-40B4-BE49-F238E27FC236}">
                <a16:creationId xmlns:a16="http://schemas.microsoft.com/office/drawing/2014/main" id="{491B902B-E4E2-7DF9-F9EB-6F98D78BFFFD}"/>
              </a:ext>
            </a:extLst>
          </p:cNvPr>
          <p:cNvSpPr>
            <a:spLocks noGrp="1"/>
          </p:cNvSpPr>
          <p:nvPr>
            <p:ph type="dt" sz="half" idx="10"/>
          </p:nvPr>
        </p:nvSpPr>
        <p:spPr/>
        <p:txBody>
          <a:bodyPr/>
          <a:lstStyle/>
          <a:p>
            <a:fld id="{62C710A9-368A-5846-B032-F50870CD314E}" type="datetimeFigureOut">
              <a:rPr lang="ro-RO" smtClean="0"/>
              <a:t>14.04.2024</a:t>
            </a:fld>
            <a:endParaRPr lang="ro-RO"/>
          </a:p>
        </p:txBody>
      </p:sp>
      <p:sp>
        <p:nvSpPr>
          <p:cNvPr id="6" name="Substituent subsol 5">
            <a:extLst>
              <a:ext uri="{FF2B5EF4-FFF2-40B4-BE49-F238E27FC236}">
                <a16:creationId xmlns:a16="http://schemas.microsoft.com/office/drawing/2014/main" id="{B7D4E32A-EF40-E43B-2152-4C2755F52C29}"/>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C8D1A7DB-46B7-E192-BBF9-80340938D031}"/>
              </a:ext>
            </a:extLst>
          </p:cNvPr>
          <p:cNvSpPr>
            <a:spLocks noGrp="1"/>
          </p:cNvSpPr>
          <p:nvPr>
            <p:ph type="sldNum" sz="quarter" idx="12"/>
          </p:nvPr>
        </p:nvSpPr>
        <p:spPr/>
        <p:txBody>
          <a:bodyPr/>
          <a:lstStyle/>
          <a:p>
            <a:fld id="{85A18CDD-5606-C34C-A2D6-066EA0525E3E}" type="slidenum">
              <a:rPr lang="ro-RO" smtClean="0"/>
              <a:t>‹#›</a:t>
            </a:fld>
            <a:endParaRPr lang="ro-RO"/>
          </a:p>
        </p:txBody>
      </p:sp>
    </p:spTree>
    <p:extLst>
      <p:ext uri="{BB962C8B-B14F-4D97-AF65-F5344CB8AC3E}">
        <p14:creationId xmlns:p14="http://schemas.microsoft.com/office/powerpoint/2010/main" val="2104582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a:extLst>
              <a:ext uri="{FF2B5EF4-FFF2-40B4-BE49-F238E27FC236}">
                <a16:creationId xmlns:a16="http://schemas.microsoft.com/office/drawing/2014/main" id="{89856DA8-14F2-50F3-9C8E-E3326672AE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o-RO"/>
              <a:t>Faceți clic pentru a edita stilul de titlu coordonator</a:t>
            </a:r>
          </a:p>
        </p:txBody>
      </p:sp>
      <p:sp>
        <p:nvSpPr>
          <p:cNvPr id="3" name="Substituent text 2">
            <a:extLst>
              <a:ext uri="{FF2B5EF4-FFF2-40B4-BE49-F238E27FC236}">
                <a16:creationId xmlns:a16="http://schemas.microsoft.com/office/drawing/2014/main" id="{C656CA7F-A029-C5B0-ABE0-75B9F6593C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131B25B0-04D1-C159-1872-3E0009B8FD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C710A9-368A-5846-B032-F50870CD314E}" type="datetimeFigureOut">
              <a:rPr lang="ro-RO" smtClean="0"/>
              <a:t>14.04.2024</a:t>
            </a:fld>
            <a:endParaRPr lang="ro-RO"/>
          </a:p>
        </p:txBody>
      </p:sp>
      <p:sp>
        <p:nvSpPr>
          <p:cNvPr id="5" name="Substituent subsol 4">
            <a:extLst>
              <a:ext uri="{FF2B5EF4-FFF2-40B4-BE49-F238E27FC236}">
                <a16:creationId xmlns:a16="http://schemas.microsoft.com/office/drawing/2014/main" id="{C22C0749-F0F9-3545-83CB-BA05F1598B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a:extLst>
              <a:ext uri="{FF2B5EF4-FFF2-40B4-BE49-F238E27FC236}">
                <a16:creationId xmlns:a16="http://schemas.microsoft.com/office/drawing/2014/main" id="{62105B3D-8018-FA2A-3914-2DCB56531D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18CDD-5606-C34C-A2D6-066EA0525E3E}" type="slidenum">
              <a:rPr lang="ro-RO" smtClean="0"/>
              <a:t>‹#›</a:t>
            </a:fld>
            <a:endParaRPr lang="ro-RO"/>
          </a:p>
        </p:txBody>
      </p:sp>
    </p:spTree>
    <p:extLst>
      <p:ext uri="{BB962C8B-B14F-4D97-AF65-F5344CB8AC3E}">
        <p14:creationId xmlns:p14="http://schemas.microsoft.com/office/powerpoint/2010/main" val="2078502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com/url?q=https://www.press.bmwgroup.com/romania/article/detail/T0325652RO/dezvoltarea-durabil%C4%83-tehnologiile-viitoare-%C5%9Fi-viziunile-pentru-societatea-noastr%C4%83-p%C3%A2n%C4%83-%C3%AEn-2115:-future-forum-by-bmw-welt?language%3Dro&amp;sa=U&amp;ved=2ahUKEwjd7c_T4I6FAxW__QIHHZ0sA3IQFnoECC4QAQ&amp;usg=AOvVaw3KNMw35syhomhegrogv6Y-" TargetMode="External"/><Relationship Id="rId2" Type="http://schemas.openxmlformats.org/officeDocument/2006/relationships/hyperlink" Target="https://www.google.com/url?q=https://idnasolarpower.ro/&amp;sa=U&amp;ved=2ahUKEwjd7c_T4I6FAxW__QIHHZ0sA3IQFnoECAwQAQ&amp;usg=AOvVaw08V33HdMQhQrxp-9gDBRG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6D3DB70B-BE73-716D-6E72-C65B4CAEB5DF}"/>
              </a:ext>
            </a:extLst>
          </p:cNvPr>
          <p:cNvSpPr>
            <a:spLocks noGrp="1"/>
          </p:cNvSpPr>
          <p:nvPr>
            <p:ph type="ctrTitle"/>
          </p:nvPr>
        </p:nvSpPr>
        <p:spPr/>
        <p:txBody>
          <a:bodyPr/>
          <a:lstStyle/>
          <a:p>
            <a:r>
              <a:rPr lang="en-GB" dirty="0" err="1"/>
              <a:t>Instalatii</a:t>
            </a:r>
            <a:r>
              <a:rPr lang="en-GB" dirty="0"/>
              <a:t> </a:t>
            </a:r>
            <a:r>
              <a:rPr lang="en-GB" dirty="0" err="1"/>
              <a:t>verzi</a:t>
            </a:r>
            <a:r>
              <a:rPr lang="en-GB" dirty="0"/>
              <a:t> </a:t>
            </a:r>
            <a:r>
              <a:rPr lang="en-GB" dirty="0" err="1"/>
              <a:t>pentru</a:t>
            </a:r>
            <a:r>
              <a:rPr lang="en-GB" dirty="0"/>
              <a:t> o </a:t>
            </a:r>
            <a:r>
              <a:rPr lang="en-GB" dirty="0" err="1"/>
              <a:t>societate</a:t>
            </a:r>
            <a:r>
              <a:rPr lang="en-GB" dirty="0"/>
              <a:t> </a:t>
            </a:r>
            <a:r>
              <a:rPr lang="en-GB" dirty="0" err="1"/>
              <a:t>durabila</a:t>
            </a:r>
            <a:r>
              <a:rPr lang="en-GB" dirty="0"/>
              <a:t> </a:t>
            </a:r>
            <a:endParaRPr lang="ro-RO" dirty="0"/>
          </a:p>
        </p:txBody>
      </p:sp>
      <p:sp>
        <p:nvSpPr>
          <p:cNvPr id="3" name="Subtitlu 2">
            <a:extLst>
              <a:ext uri="{FF2B5EF4-FFF2-40B4-BE49-F238E27FC236}">
                <a16:creationId xmlns:a16="http://schemas.microsoft.com/office/drawing/2014/main" id="{9A0EADF0-C5B7-F534-E870-E78AD7883B3A}"/>
              </a:ext>
            </a:extLst>
          </p:cNvPr>
          <p:cNvSpPr>
            <a:spLocks noGrp="1"/>
          </p:cNvSpPr>
          <p:nvPr>
            <p:ph type="subTitle" idx="1"/>
          </p:nvPr>
        </p:nvSpPr>
        <p:spPr/>
        <p:txBody>
          <a:bodyPr/>
          <a:lstStyle/>
          <a:p>
            <a:endParaRPr lang="ro-RO"/>
          </a:p>
        </p:txBody>
      </p:sp>
    </p:spTree>
    <p:extLst>
      <p:ext uri="{BB962C8B-B14F-4D97-AF65-F5344CB8AC3E}">
        <p14:creationId xmlns:p14="http://schemas.microsoft.com/office/powerpoint/2010/main" val="199848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0C27E88-4811-6AAC-D92F-EEA1521861F8}"/>
              </a:ext>
            </a:extLst>
          </p:cNvPr>
          <p:cNvSpPr>
            <a:spLocks noGrp="1"/>
          </p:cNvSpPr>
          <p:nvPr>
            <p:ph type="title"/>
          </p:nvPr>
        </p:nvSpPr>
        <p:spPr/>
        <p:txBody>
          <a:bodyPr/>
          <a:lstStyle/>
          <a:p>
            <a:r>
              <a:rPr lang="en-GB" dirty="0" err="1"/>
              <a:t>Bibliografie</a:t>
            </a:r>
            <a:r>
              <a:rPr lang="en-GB" dirty="0"/>
              <a:t>:</a:t>
            </a:r>
            <a:endParaRPr lang="ro-RO" dirty="0"/>
          </a:p>
        </p:txBody>
      </p:sp>
      <p:sp>
        <p:nvSpPr>
          <p:cNvPr id="3" name="Substituent conținut 2">
            <a:extLst>
              <a:ext uri="{FF2B5EF4-FFF2-40B4-BE49-F238E27FC236}">
                <a16:creationId xmlns:a16="http://schemas.microsoft.com/office/drawing/2014/main" id="{10207CD1-955A-7D19-0B33-C24B03224BDB}"/>
              </a:ext>
            </a:extLst>
          </p:cNvPr>
          <p:cNvSpPr>
            <a:spLocks noGrp="1"/>
          </p:cNvSpPr>
          <p:nvPr>
            <p:ph idx="1"/>
          </p:nvPr>
        </p:nvSpPr>
        <p:spPr/>
        <p:txBody>
          <a:bodyPr/>
          <a:lstStyle/>
          <a:p>
            <a:r>
              <a:rPr lang="ro-RO" b="0" i="0" u="none" strike="noStrike" dirty="0" err="1">
                <a:solidFill>
                  <a:srgbClr val="BDC1C6"/>
                </a:solidFill>
                <a:effectLst/>
                <a:latin typeface="-apple-system"/>
                <a:hlinkClick r:id="rId2"/>
              </a:rPr>
              <a:t>idnasolarpower</a:t>
            </a:r>
            <a:endParaRPr lang="ro-RO" b="0" i="0" u="none" strike="noStrike" dirty="0">
              <a:solidFill>
                <a:srgbClr val="E8E8E8"/>
              </a:solidFill>
              <a:effectLst/>
              <a:latin typeface="-apple-system"/>
              <a:hlinkClick r:id="rId2"/>
            </a:endParaRPr>
          </a:p>
          <a:p>
            <a:endParaRPr lang="ro-RO" dirty="0"/>
          </a:p>
        </p:txBody>
      </p:sp>
      <p:sp>
        <p:nvSpPr>
          <p:cNvPr id="7" name="CasetăText 6">
            <a:extLst>
              <a:ext uri="{FF2B5EF4-FFF2-40B4-BE49-F238E27FC236}">
                <a16:creationId xmlns:a16="http://schemas.microsoft.com/office/drawing/2014/main" id="{608AA55E-49DE-1FBE-F795-F429A2C8ED70}"/>
              </a:ext>
            </a:extLst>
          </p:cNvPr>
          <p:cNvSpPr txBox="1"/>
          <p:nvPr/>
        </p:nvSpPr>
        <p:spPr>
          <a:xfrm>
            <a:off x="838200" y="2845773"/>
            <a:ext cx="6099342" cy="4524315"/>
          </a:xfrm>
          <a:prstGeom prst="rect">
            <a:avLst/>
          </a:prstGeom>
          <a:noFill/>
        </p:spPr>
        <p:txBody>
          <a:bodyPr wrap="square">
            <a:spAutoFit/>
          </a:bodyPr>
          <a:lstStyle/>
          <a:p>
            <a:r>
              <a:rPr lang="ro-RO" b="0" i="0" u="none" strike="noStrike" dirty="0" err="1">
                <a:solidFill>
                  <a:srgbClr val="BDC1C6"/>
                </a:solidFill>
                <a:effectLst/>
                <a:latin typeface="-apple-system"/>
                <a:hlinkClick r:id="rId3"/>
              </a:rPr>
              <a:t>www.press.bmwgroup.com</a:t>
            </a:r>
            <a:r>
              <a:rPr lang="ro-RO" b="0" i="0" u="none" strike="noStrike" dirty="0">
                <a:solidFill>
                  <a:srgbClr val="9E9E9E"/>
                </a:solidFill>
                <a:effectLst/>
                <a:latin typeface="-apple-system"/>
                <a:hlinkClick r:id="rId3"/>
              </a:rPr>
              <a:t> › ...</a:t>
            </a:r>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r>
              <a:rPr lang="en-GB" dirty="0" err="1">
                <a:solidFill>
                  <a:srgbClr val="9E9E9E"/>
                </a:solidFill>
                <a:latin typeface="-apple-system"/>
                <a:hlinkClick r:id="rId3"/>
              </a:rPr>
              <a:t>Proiect</a:t>
            </a:r>
            <a:r>
              <a:rPr lang="en-GB" dirty="0">
                <a:solidFill>
                  <a:srgbClr val="9E9E9E"/>
                </a:solidFill>
                <a:latin typeface="-apple-system"/>
                <a:hlinkClick r:id="rId3"/>
              </a:rPr>
              <a:t> </a:t>
            </a:r>
            <a:r>
              <a:rPr lang="en-GB" dirty="0" err="1">
                <a:solidFill>
                  <a:srgbClr val="9E9E9E"/>
                </a:solidFill>
                <a:latin typeface="-apple-system"/>
                <a:hlinkClick r:id="rId3"/>
              </a:rPr>
              <a:t>realizat</a:t>
            </a:r>
            <a:r>
              <a:rPr lang="en-GB" dirty="0">
                <a:solidFill>
                  <a:srgbClr val="9E9E9E"/>
                </a:solidFill>
                <a:latin typeface="-apple-system"/>
                <a:hlinkClick r:id="rId3"/>
              </a:rPr>
              <a:t> de : Baciu Bianca </a:t>
            </a:r>
          </a:p>
          <a:p>
            <a:endParaRPr lang="en-GB" b="0" i="0" u="none" strike="noStrike" dirty="0">
              <a:solidFill>
                <a:srgbClr val="9E9E9E"/>
              </a:solidFill>
              <a:effectLst/>
              <a:latin typeface="-apple-system"/>
              <a:hlinkClick r:id="rId3"/>
            </a:endParaRPr>
          </a:p>
          <a:p>
            <a:endParaRPr lang="en-GB" dirty="0">
              <a:solidFill>
                <a:srgbClr val="9E9E9E"/>
              </a:solidFill>
              <a:latin typeface="-apple-system"/>
              <a:hlinkClick r:id="rId3"/>
            </a:endParaRPr>
          </a:p>
          <a:p>
            <a:endParaRPr lang="en-GB" b="0" i="0" u="none" strike="noStrike" dirty="0">
              <a:solidFill>
                <a:srgbClr val="9E9E9E"/>
              </a:solidFill>
              <a:effectLst/>
              <a:latin typeface="-apple-system"/>
              <a:hlinkClick r:id="rId3"/>
            </a:endParaRPr>
          </a:p>
          <a:p>
            <a:endParaRPr lang="ro-RO" b="0" i="0" u="none" strike="noStrike" dirty="0">
              <a:solidFill>
                <a:srgbClr val="E8E8E8"/>
              </a:solidFill>
              <a:effectLst/>
              <a:latin typeface="-apple-system"/>
              <a:hlinkClick r:id="rId3"/>
            </a:endParaRPr>
          </a:p>
        </p:txBody>
      </p:sp>
    </p:spTree>
    <p:extLst>
      <p:ext uri="{BB962C8B-B14F-4D97-AF65-F5344CB8AC3E}">
        <p14:creationId xmlns:p14="http://schemas.microsoft.com/office/powerpoint/2010/main" val="1125494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DDC22AC-3862-0C80-6798-B8F112CA885A}"/>
              </a:ext>
            </a:extLst>
          </p:cNvPr>
          <p:cNvSpPr>
            <a:spLocks noGrp="1"/>
          </p:cNvSpPr>
          <p:nvPr>
            <p:ph idx="1"/>
          </p:nvPr>
        </p:nvSpPr>
        <p:spPr>
          <a:xfrm>
            <a:off x="0" y="488783"/>
            <a:ext cx="10515600" cy="4351338"/>
          </a:xfrm>
        </p:spPr>
        <p:txBody>
          <a:bodyPr/>
          <a:lstStyle/>
          <a:p>
            <a:r>
              <a:rPr lang="ro-RO" dirty="0"/>
              <a:t>Instalarea unor spații verzi sanitare poate avea mai multe beneficii și impacturi pozitive:	</a:t>
            </a:r>
            <a:endParaRPr lang="en-GB" dirty="0"/>
          </a:p>
          <a:p>
            <a:r>
              <a:rPr lang="ro-RO" dirty="0"/>
              <a:t>1.	Reducrea consumului de apă: Utilizarea sistemelor de reciclare a apei și a tehnicilor de conservare a apei poate reduce semnificativ consumul de apă într-un spațiu verde.</a:t>
            </a:r>
          </a:p>
        </p:txBody>
      </p:sp>
      <p:pic>
        <p:nvPicPr>
          <p:cNvPr id="4" name="Imagine 3">
            <a:extLst>
              <a:ext uri="{FF2B5EF4-FFF2-40B4-BE49-F238E27FC236}">
                <a16:creationId xmlns:a16="http://schemas.microsoft.com/office/drawing/2014/main" id="{3649D9C4-3ACB-7007-B291-F689B7711F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65" y="3073399"/>
            <a:ext cx="5826535" cy="3295818"/>
          </a:xfrm>
          <a:prstGeom prst="rect">
            <a:avLst/>
          </a:prstGeom>
        </p:spPr>
      </p:pic>
    </p:spTree>
    <p:extLst>
      <p:ext uri="{BB962C8B-B14F-4D97-AF65-F5344CB8AC3E}">
        <p14:creationId xmlns:p14="http://schemas.microsoft.com/office/powerpoint/2010/main" val="1477844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FDFD059D-7F00-C1B1-AAC3-B58BE71C9386}"/>
              </a:ext>
            </a:extLst>
          </p:cNvPr>
          <p:cNvSpPr>
            <a:spLocks noGrp="1"/>
          </p:cNvSpPr>
          <p:nvPr>
            <p:ph idx="1"/>
          </p:nvPr>
        </p:nvSpPr>
        <p:spPr>
          <a:xfrm>
            <a:off x="336885" y="655888"/>
            <a:ext cx="10515600" cy="4351338"/>
          </a:xfrm>
        </p:spPr>
        <p:txBody>
          <a:bodyPr/>
          <a:lstStyle/>
          <a:p>
            <a:r>
              <a:rPr lang="ro-RO" dirty="0"/>
              <a:t>2.	Ameliorarea calității aerului: Plantele absorb dioxidul de carbon și alt</a:t>
            </a:r>
            <a:r>
              <a:rPr lang="en-US" dirty="0" err="1"/>
              <a:t>i</a:t>
            </a:r>
            <a:r>
              <a:rPr lang="ro-RO" dirty="0"/>
              <a:t> poluanți atmosferici, contribuind la îmbunătățirea calității aerului în jurul spațiilor verzi sanitare	</a:t>
            </a:r>
            <a:endParaRPr lang="en-GB" dirty="0"/>
          </a:p>
          <a:p>
            <a:r>
              <a:rPr lang="ro-RO" dirty="0"/>
              <a:t>3.	Conservarea biodiversității: Spațiile verzi pot oferi habitat și hrană pentru diverse specii de plante și animale, contribuind la conservarea biodiversității locale.</a:t>
            </a:r>
            <a:endParaRPr lang="en-GB" dirty="0"/>
          </a:p>
          <a:p>
            <a:r>
              <a:rPr lang="ro-RO" dirty="0"/>
              <a:t>4.	Reducerea efectului insulei de căldură: Vegetația și materialele permeabile utilizate în spațiile verzi pot ajuta la reducerea temperaturilor extreme și a efectului insulei de căldură în mediul urban.</a:t>
            </a:r>
          </a:p>
        </p:txBody>
      </p:sp>
    </p:spTree>
    <p:extLst>
      <p:ext uri="{BB962C8B-B14F-4D97-AF65-F5344CB8AC3E}">
        <p14:creationId xmlns:p14="http://schemas.microsoft.com/office/powerpoint/2010/main" val="3268774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BF80D0DF-AE68-C998-A4F1-58B71817DC82}"/>
              </a:ext>
            </a:extLst>
          </p:cNvPr>
          <p:cNvSpPr>
            <a:spLocks noGrp="1"/>
          </p:cNvSpPr>
          <p:nvPr>
            <p:ph idx="1"/>
          </p:nvPr>
        </p:nvSpPr>
        <p:spPr>
          <a:xfrm>
            <a:off x="437148" y="622467"/>
            <a:ext cx="7283115" cy="4351338"/>
          </a:xfrm>
        </p:spPr>
        <p:txBody>
          <a:bodyPr/>
          <a:lstStyle/>
          <a:p>
            <a:r>
              <a:rPr lang="ro-RO" dirty="0"/>
              <a:t>5.	Promovarea bunăstării umane: Accesul la spații verzi este asociat cu o serie de beneficii pentru sănătatea și bunăstarea umană, cum ar fi reducerea stresului, îmbunătățirea stării de spirit și promovarea activității fizice.</a:t>
            </a:r>
            <a:endParaRPr lang="en-GB" dirty="0"/>
          </a:p>
          <a:p>
            <a:r>
              <a:rPr lang="ro-RO" dirty="0"/>
              <a:t>6.	Educație și conștientizare: Spațiile verzi sanitare pot servi ca locuri de educație și conștientizare cu privire la conservarea mediului și practicile de utilizare a resurselor sustenabile.</a:t>
            </a:r>
          </a:p>
        </p:txBody>
      </p:sp>
      <p:pic>
        <p:nvPicPr>
          <p:cNvPr id="4" name="Imagine 3">
            <a:extLst>
              <a:ext uri="{FF2B5EF4-FFF2-40B4-BE49-F238E27FC236}">
                <a16:creationId xmlns:a16="http://schemas.microsoft.com/office/drawing/2014/main" id="{E5760BB5-B7C7-D45E-CB64-4379113F0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263" y="622467"/>
            <a:ext cx="4197305" cy="4088816"/>
          </a:xfrm>
          <a:prstGeom prst="rect">
            <a:avLst/>
          </a:prstGeom>
        </p:spPr>
      </p:pic>
    </p:spTree>
    <p:extLst>
      <p:ext uri="{BB962C8B-B14F-4D97-AF65-F5344CB8AC3E}">
        <p14:creationId xmlns:p14="http://schemas.microsoft.com/office/powerpoint/2010/main" val="2591964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C9E24824-1728-A003-3C94-A9BE9DA5885F}"/>
              </a:ext>
            </a:extLst>
          </p:cNvPr>
          <p:cNvSpPr>
            <a:spLocks noGrp="1"/>
          </p:cNvSpPr>
          <p:nvPr>
            <p:ph idx="1"/>
          </p:nvPr>
        </p:nvSpPr>
        <p:spPr>
          <a:xfrm>
            <a:off x="637674" y="455362"/>
            <a:ext cx="8026173" cy="3321217"/>
          </a:xfrm>
        </p:spPr>
        <p:txBody>
          <a:bodyPr/>
          <a:lstStyle/>
          <a:p>
            <a:r>
              <a:rPr lang="ro-RO" dirty="0"/>
              <a:t>Cu toate acestea, este important să se ia în considerare și </a:t>
            </a:r>
            <a:r>
              <a:rPr lang="ro-RO" dirty="0" err="1"/>
              <a:t>impactu</a:t>
            </a:r>
            <a:r>
              <a:rPr lang="en-US" dirty="0"/>
              <a:t>l</a:t>
            </a:r>
            <a:r>
              <a:rPr lang="ro-RO" dirty="0"/>
              <a:t> potențial</a:t>
            </a:r>
            <a:r>
              <a:rPr lang="en-US" dirty="0"/>
              <a:t> </a:t>
            </a:r>
            <a:r>
              <a:rPr lang="ro-RO" dirty="0"/>
              <a:t>negativ, cum ar fi necesitatea de întreținere, utilizarea resurselor pentru construcție și menținere și posibilele perturbări ale ecosistemului local. Planificarea și implementarea atentă pot contribui la maximizarea beneficiilor și minimizarea impacturilor negative ale instalării unor spații verzi sanitare.</a:t>
            </a:r>
          </a:p>
        </p:txBody>
      </p:sp>
      <p:pic>
        <p:nvPicPr>
          <p:cNvPr id="4" name="Imagine 3">
            <a:extLst>
              <a:ext uri="{FF2B5EF4-FFF2-40B4-BE49-F238E27FC236}">
                <a16:creationId xmlns:a16="http://schemas.microsoft.com/office/drawing/2014/main" id="{8BB502F6-EF24-F28B-F591-00FA8EB930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3178" y="3830442"/>
            <a:ext cx="4609822" cy="2572196"/>
          </a:xfrm>
          <a:prstGeom prst="rect">
            <a:avLst/>
          </a:prstGeom>
        </p:spPr>
      </p:pic>
    </p:spTree>
    <p:extLst>
      <p:ext uri="{BB962C8B-B14F-4D97-AF65-F5344CB8AC3E}">
        <p14:creationId xmlns:p14="http://schemas.microsoft.com/office/powerpoint/2010/main" val="612001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0DA8B757-6426-DB78-7216-EDB7EAC1B85D}"/>
              </a:ext>
            </a:extLst>
          </p:cNvPr>
          <p:cNvSpPr>
            <a:spLocks noGrp="1"/>
          </p:cNvSpPr>
          <p:nvPr>
            <p:ph idx="1"/>
          </p:nvPr>
        </p:nvSpPr>
        <p:spPr>
          <a:xfrm>
            <a:off x="403726" y="589046"/>
            <a:ext cx="10515600" cy="4351338"/>
          </a:xfrm>
        </p:spPr>
        <p:txBody>
          <a:bodyPr/>
          <a:lstStyle/>
          <a:p>
            <a:r>
              <a:rPr lang="ro-RO" dirty="0"/>
              <a:t>În spațiile verzi sanitare, se pot folosi materiale ecologice pentru diverse scopuri, cum ar fi:</a:t>
            </a:r>
            <a:endParaRPr lang="en-GB" dirty="0"/>
          </a:p>
          <a:p>
            <a:r>
              <a:rPr lang="ro-RO" dirty="0"/>
              <a:t>	1.	Lemnul reciclat sau certificat FSC (Forest </a:t>
            </a:r>
            <a:r>
              <a:rPr lang="ro-RO" dirty="0" err="1"/>
              <a:t>Stewardship</a:t>
            </a:r>
            <a:r>
              <a:rPr lang="ro-RO" dirty="0"/>
              <a:t> Council) pentru construcția de mobilier de exterior, pavilioane sau structuri de suport.</a:t>
            </a:r>
            <a:endParaRPr lang="en-GB" dirty="0"/>
          </a:p>
          <a:p>
            <a:r>
              <a:rPr lang="ro-RO" dirty="0"/>
              <a:t>	2.	Plantele native sau adaptate local pentru a reduce necesitatea irigației suplimentare și pentru a sprijini biodiversitatea locală.</a:t>
            </a:r>
          </a:p>
        </p:txBody>
      </p:sp>
    </p:spTree>
    <p:extLst>
      <p:ext uri="{BB962C8B-B14F-4D97-AF65-F5344CB8AC3E}">
        <p14:creationId xmlns:p14="http://schemas.microsoft.com/office/powerpoint/2010/main" val="3876402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0775B426-0536-283D-1F8C-E98DEB47794D}"/>
              </a:ext>
            </a:extLst>
          </p:cNvPr>
          <p:cNvSpPr>
            <a:spLocks noGrp="1"/>
          </p:cNvSpPr>
          <p:nvPr>
            <p:ph idx="1"/>
          </p:nvPr>
        </p:nvSpPr>
        <p:spPr>
          <a:xfrm>
            <a:off x="370305" y="589046"/>
            <a:ext cx="7082589" cy="4351338"/>
          </a:xfrm>
        </p:spPr>
        <p:txBody>
          <a:bodyPr/>
          <a:lstStyle/>
          <a:p>
            <a:r>
              <a:rPr lang="en-US" dirty="0"/>
              <a:t> 3. P</a:t>
            </a:r>
            <a:r>
              <a:rPr lang="ro-RO" dirty="0" err="1"/>
              <a:t>aiele</a:t>
            </a:r>
            <a:r>
              <a:rPr lang="ro-RO" dirty="0"/>
              <a:t> sau rumegușul, pentru a menține umiditatea solului și a reduce creșterea buruienilor.	</a:t>
            </a:r>
            <a:endParaRPr lang="en-GB" dirty="0"/>
          </a:p>
          <a:p>
            <a:r>
              <a:rPr lang="ro-RO" dirty="0"/>
              <a:t>4.	Piatra naturală locală pentru construirea de alei, terase sau ziduri de sprijin, reducând astfel transportul de materiale și emisiile asociate.</a:t>
            </a:r>
          </a:p>
        </p:txBody>
      </p:sp>
      <p:sp>
        <p:nvSpPr>
          <p:cNvPr id="5" name="CasetăText 4">
            <a:extLst>
              <a:ext uri="{FF2B5EF4-FFF2-40B4-BE49-F238E27FC236}">
                <a16:creationId xmlns:a16="http://schemas.microsoft.com/office/drawing/2014/main" id="{77AA35DF-6DE7-AE89-6D5C-481AFBC02C76}"/>
              </a:ext>
            </a:extLst>
          </p:cNvPr>
          <p:cNvSpPr txBox="1"/>
          <p:nvPr/>
        </p:nvSpPr>
        <p:spPr>
          <a:xfrm>
            <a:off x="4403223" y="4940384"/>
            <a:ext cx="6099342" cy="923330"/>
          </a:xfrm>
          <a:prstGeom prst="rect">
            <a:avLst/>
          </a:prstGeom>
          <a:noFill/>
        </p:spPr>
        <p:txBody>
          <a:bodyPr wrap="square">
            <a:spAutoFit/>
          </a:bodyPr>
          <a:lstStyle/>
          <a:p>
            <a:r>
              <a:rPr lang="ro-RO" dirty="0"/>
              <a:t>Utilizarea acestor materiale ecologice poate contribui la crearea unor spații verzi durabile, care să susțină biodiversitatea și să reducă impactul asupra mediului.</a:t>
            </a:r>
          </a:p>
        </p:txBody>
      </p:sp>
    </p:spTree>
    <p:extLst>
      <p:ext uri="{BB962C8B-B14F-4D97-AF65-F5344CB8AC3E}">
        <p14:creationId xmlns:p14="http://schemas.microsoft.com/office/powerpoint/2010/main" val="1577670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31397F7-7159-B46C-02B4-CB31C521F654}"/>
              </a:ext>
            </a:extLst>
          </p:cNvPr>
          <p:cNvSpPr>
            <a:spLocks noGrp="1"/>
          </p:cNvSpPr>
          <p:nvPr>
            <p:ph idx="1"/>
          </p:nvPr>
        </p:nvSpPr>
        <p:spPr>
          <a:xfrm>
            <a:off x="838200" y="889835"/>
            <a:ext cx="10515600" cy="4351338"/>
          </a:xfrm>
        </p:spPr>
        <p:txBody>
          <a:bodyPr>
            <a:normAutofit fontScale="92500" lnSpcReduction="10000"/>
          </a:bodyPr>
          <a:lstStyle/>
          <a:p>
            <a:r>
              <a:rPr lang="ro-RO" dirty="0"/>
              <a:t>Pentru </a:t>
            </a:r>
            <a:r>
              <a:rPr lang="ro-RO" dirty="0" err="1"/>
              <a:t>instalatii</a:t>
            </a:r>
            <a:r>
              <a:rPr lang="ro-RO" dirty="0"/>
              <a:t> sanitare verzi, </a:t>
            </a:r>
            <a:r>
              <a:rPr lang="en-US" dirty="0"/>
              <a:t>se pot</a:t>
            </a:r>
            <a:r>
              <a:rPr lang="ro-RO" dirty="0"/>
              <a:t> lua în considerare:	</a:t>
            </a:r>
            <a:endParaRPr lang="en-GB" dirty="0"/>
          </a:p>
          <a:p>
            <a:r>
              <a:rPr lang="ro-RO" dirty="0"/>
              <a:t>1.	Sisteme de reciclare a apei pentru utilizarea în toalete și irigarea plantelor.	</a:t>
            </a:r>
            <a:endParaRPr lang="en-GB" dirty="0"/>
          </a:p>
          <a:p>
            <a:r>
              <a:rPr lang="ro-RO" dirty="0"/>
              <a:t>2.	Instalarea robinetelor și a dușurilor cu debit redus pentru a reduce consumul de apă.</a:t>
            </a:r>
            <a:endParaRPr lang="en-GB" dirty="0"/>
          </a:p>
          <a:p>
            <a:r>
              <a:rPr lang="ro-RO" dirty="0"/>
              <a:t>	3.	Utilizarea toaletelor cu descărcare </a:t>
            </a:r>
            <a:r>
              <a:rPr lang="ro-RO"/>
              <a:t>redusă pentru </a:t>
            </a:r>
            <a:r>
              <a:rPr lang="ro-RO" dirty="0"/>
              <a:t>a economisi apă și pentru a recicla deșeurile.</a:t>
            </a:r>
            <a:endParaRPr lang="en-GB" dirty="0"/>
          </a:p>
          <a:p>
            <a:r>
              <a:rPr lang="ro-RO" dirty="0"/>
              <a:t>	4.	Implementarea sistemelor de captare a energiei termice din apele uzate pentru a încălzi apa.</a:t>
            </a:r>
            <a:endParaRPr lang="en-GB" dirty="0"/>
          </a:p>
          <a:p>
            <a:r>
              <a:rPr lang="ro-RO" dirty="0"/>
              <a:t>	5.	Utilizarea materialelor de construcție durabile și non-toxice pentru a evita emisiile de substanțe chimice în mediu.</a:t>
            </a:r>
          </a:p>
        </p:txBody>
      </p:sp>
    </p:spTree>
    <p:extLst>
      <p:ext uri="{BB962C8B-B14F-4D97-AF65-F5344CB8AC3E}">
        <p14:creationId xmlns:p14="http://schemas.microsoft.com/office/powerpoint/2010/main" val="1803279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2E5722FF-CE4C-622D-80C1-9CF2A22696F4}"/>
              </a:ext>
            </a:extLst>
          </p:cNvPr>
          <p:cNvSpPr>
            <a:spLocks noGrp="1"/>
          </p:cNvSpPr>
          <p:nvPr>
            <p:ph idx="1"/>
          </p:nvPr>
        </p:nvSpPr>
        <p:spPr>
          <a:xfrm>
            <a:off x="568158" y="688057"/>
            <a:ext cx="10515600" cy="4351338"/>
          </a:xfrm>
        </p:spPr>
        <p:txBody>
          <a:bodyPr/>
          <a:lstStyle/>
          <a:p>
            <a:r>
              <a:rPr lang="ro-RO"/>
              <a:t>În concluzie, instalatiile sanitare verzi pot contribui la reducerea consumului de apă și a emisiilor de carbon, creând astfel o societate mai durabilă și mai ecologică. Este important să se ia în considerare atât eficiența, cât și impactul asupra mediului în selectarea și implementarea acestor soluții.</a:t>
            </a:r>
          </a:p>
        </p:txBody>
      </p:sp>
    </p:spTree>
    <p:extLst>
      <p:ext uri="{BB962C8B-B14F-4D97-AF65-F5344CB8AC3E}">
        <p14:creationId xmlns:p14="http://schemas.microsoft.com/office/powerpoint/2010/main" val="2393049710"/>
      </p:ext>
    </p:extLst>
  </p:cSld>
  <p:clrMapOvr>
    <a:masterClrMapping/>
  </p:clrMapOvr>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Words>
  <Application>Microsoft Office PowerPoint</Application>
  <PresentationFormat>Widescreen</PresentationFormat>
  <Paragraphs>38</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-apple-system</vt:lpstr>
      <vt:lpstr>Arial</vt:lpstr>
      <vt:lpstr>Calibri</vt:lpstr>
      <vt:lpstr>Calibri Light</vt:lpstr>
      <vt:lpstr>Temă Office</vt:lpstr>
      <vt:lpstr>Instalatii verzi pentru o societate durabila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Bibliografie: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Instalatii verzi pentru o societate durabila</dc:title>
  <dc:creator>40747943319</dc:creator>
  <cp:lastModifiedBy>Carmen</cp:lastModifiedBy>
  <cp:revision>2</cp:revision>
  <dcterms:created xsi:type="dcterms:W3CDTF">2024-03-25T06:03:31Z</dcterms:created>
  <dcterms:modified xsi:type="dcterms:W3CDTF">2024-04-14T17:10:34Z</dcterms:modified>
</cp:coreProperties>
</file>