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1"/>
  </p:sldMasterIdLst>
  <p:sldIdLst>
    <p:sldId id="256" r:id="rId2"/>
    <p:sldId id="259" r:id="rId3"/>
    <p:sldId id="257" r:id="rId4"/>
    <p:sldId id="258" r:id="rId5"/>
    <p:sldId id="260" r:id="rId6"/>
    <p:sldId id="261" r:id="rId7"/>
    <p:sldId id="262"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83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zitiv titlu">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ro-RO"/>
              <a:t>Faceți clic pentru a edita stilul de titlu coordonator</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o-RO"/>
              <a:t>Faceți clic pentru a edita stilul de subtitlu coordonator</a:t>
            </a:r>
            <a:endParaRPr lang="en-US" dirty="0"/>
          </a:p>
        </p:txBody>
      </p:sp>
      <p:sp>
        <p:nvSpPr>
          <p:cNvPr id="4" name="Date Placeholder 3"/>
          <p:cNvSpPr>
            <a:spLocks noGrp="1"/>
          </p:cNvSpPr>
          <p:nvPr>
            <p:ph type="dt" sz="half" idx="10"/>
          </p:nvPr>
        </p:nvSpPr>
        <p:spPr/>
        <p:txBody>
          <a:bodyPr/>
          <a:lstStyle/>
          <a:p>
            <a:fld id="{83284890-85D2-4D7B-8EF5-15A9C1DB8F42}" type="datetimeFigureOut">
              <a:rPr lang="en-US" dirty="0"/>
              <a:t>4/14/2024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FAB73BC-B049-4115-A692-8D63A059BFB8}"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ext vertical și titl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a:t>Faceți clic pentru a edita stilul de titlu coordonator</a:t>
            </a:r>
            <a:endParaRPr lang="en-US" dirty="0"/>
          </a:p>
        </p:txBody>
      </p:sp>
      <p:sp>
        <p:nvSpPr>
          <p:cNvPr id="3" name="Vertical Text Placeholder 2"/>
          <p:cNvSpPr>
            <a:spLocks noGrp="1"/>
          </p:cNvSpPr>
          <p:nvPr>
            <p:ph type="body" orient="vert" idx="1"/>
          </p:nvPr>
        </p:nvSpPr>
        <p:spPr/>
        <p:txBody>
          <a:bodyPr vert="eaVert"/>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4" name="Date Placeholder 3"/>
          <p:cNvSpPr>
            <a:spLocks noGrp="1"/>
          </p:cNvSpPr>
          <p:nvPr>
            <p:ph type="dt" sz="half" idx="10"/>
          </p:nvPr>
        </p:nvSpPr>
        <p:spPr/>
        <p:txBody>
          <a:bodyPr/>
          <a:lstStyle/>
          <a:p>
            <a:fld id="{87157CC2-0FC8-4686-B024-99790E0F5162}" type="datetimeFigureOut">
              <a:rPr lang="en-US" dirty="0"/>
              <a:t>4/14/2024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lu vertical și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ro-RO"/>
              <a:t>Faceți clic pentru a edita stilul de titlu coordonator</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4" name="Date Placeholder 3"/>
          <p:cNvSpPr>
            <a:spLocks noGrp="1"/>
          </p:cNvSpPr>
          <p:nvPr>
            <p:ph type="dt" sz="half" idx="10"/>
          </p:nvPr>
        </p:nvSpPr>
        <p:spPr/>
        <p:txBody>
          <a:bodyPr/>
          <a:lstStyle/>
          <a:p>
            <a:fld id="{F6764DA5-CD3D-4590-A511-FCD3BC7A793E}" type="datetimeFigureOut">
              <a:rPr lang="en-US" dirty="0"/>
              <a:t>4/14/2024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a:t>Faceți clic pentru a edita stilul de titlu coordonator</a:t>
            </a:r>
            <a:endParaRPr lang="en-US" dirty="0"/>
          </a:p>
        </p:txBody>
      </p:sp>
      <p:sp>
        <p:nvSpPr>
          <p:cNvPr id="3" name="Content Placeholder 2"/>
          <p:cNvSpPr>
            <a:spLocks noGrp="1"/>
          </p:cNvSpPr>
          <p:nvPr>
            <p:ph idx="1"/>
          </p:nvPr>
        </p:nvSpPr>
        <p:spPr/>
        <p:txBody>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4" name="Date Placeholder 3"/>
          <p:cNvSpPr>
            <a:spLocks noGrp="1"/>
          </p:cNvSpPr>
          <p:nvPr>
            <p:ph type="dt" sz="half" idx="10"/>
          </p:nvPr>
        </p:nvSpPr>
        <p:spPr/>
        <p:txBody>
          <a:bodyPr/>
          <a:lstStyle/>
          <a:p>
            <a:fld id="{82F5661D-6934-4B32-B92C-470368BF1EC6}" type="datetimeFigureOut">
              <a:rPr lang="en-US" dirty="0"/>
              <a:t>4/14/2024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ntet secțiune">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ro-RO"/>
              <a:t>Faceți clic pentru a edita stilul de titlu coordonator</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o-RO"/>
              <a:t>Faceţi clic pentru a edita Master stiluri text</a:t>
            </a:r>
          </a:p>
        </p:txBody>
      </p:sp>
      <p:sp>
        <p:nvSpPr>
          <p:cNvPr id="4" name="Date Placeholder 3"/>
          <p:cNvSpPr>
            <a:spLocks noGrp="1"/>
          </p:cNvSpPr>
          <p:nvPr>
            <p:ph type="dt" sz="half" idx="10"/>
          </p:nvPr>
        </p:nvSpPr>
        <p:spPr>
          <a:xfrm>
            <a:off x="8593667" y="6272784"/>
            <a:ext cx="2644309" cy="365125"/>
          </a:xfrm>
        </p:spPr>
        <p:txBody>
          <a:bodyPr/>
          <a:lstStyle/>
          <a:p>
            <a:fld id="{C6F822A4-8DA6-4447-9B1F-C5DB58435268}" type="datetimeFigureOut">
              <a:rPr lang="en-US" dirty="0"/>
              <a:t>4/14/2024</a:t>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uă tipuri de conțin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a:t>Faceți clic pentru a edita stilul de titlu coordonator</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5" name="Date Placeholder 4"/>
          <p:cNvSpPr>
            <a:spLocks noGrp="1"/>
          </p:cNvSpPr>
          <p:nvPr>
            <p:ph type="dt" sz="half" idx="10"/>
          </p:nvPr>
        </p:nvSpPr>
        <p:spPr/>
        <p:txBody>
          <a:bodyPr/>
          <a:lstStyle/>
          <a:p>
            <a:fld id="{E548D31E-DCDA-41A7-9C67-C4B11B94D21D}" type="datetimeFigureOut">
              <a:rPr lang="en-US" dirty="0"/>
              <a:t>4/14/2024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ție">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o-RO"/>
              <a:t>Faceți clic pentru a edita stilul de titlu coordonator</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a:t>Faceţi clic pentru a edita Master stiluri text</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a:t>Faceţi clic pentru a edita Master stiluri text</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7" name="Date Placeholder 6"/>
          <p:cNvSpPr>
            <a:spLocks noGrp="1"/>
          </p:cNvSpPr>
          <p:nvPr>
            <p:ph type="dt" sz="half" idx="10"/>
          </p:nvPr>
        </p:nvSpPr>
        <p:spPr/>
        <p:txBody>
          <a:bodyPr/>
          <a:lstStyle/>
          <a:p>
            <a:fld id="{9B3762C0-B258-48F1-ADE6-176B4174CCDD}" type="datetimeFigureOut">
              <a:rPr lang="en-US" dirty="0"/>
              <a:t>4/14/2024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Doar titlu">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o-RO"/>
              <a:t>Faceți clic pentru a edita stilul de titlu coordonator</a:t>
            </a:r>
            <a:endParaRPr lang="en-US" dirty="0"/>
          </a:p>
        </p:txBody>
      </p:sp>
      <p:sp>
        <p:nvSpPr>
          <p:cNvPr id="3" name="Date Placeholder 2"/>
          <p:cNvSpPr>
            <a:spLocks noGrp="1"/>
          </p:cNvSpPr>
          <p:nvPr>
            <p:ph type="dt" sz="half" idx="10"/>
          </p:nvPr>
        </p:nvSpPr>
        <p:spPr/>
        <p:txBody>
          <a:bodyPr/>
          <a:lstStyle/>
          <a:p>
            <a:fld id="{677919A6-33EB-49BD-A62F-1FA56B9F9712}" type="datetimeFigureOut">
              <a:rPr lang="en-US" dirty="0"/>
              <a:t>4/14/2024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Necompleta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4E7D1B-D673-4CF6-8672-009D42ABD2A0}" type="datetimeFigureOut">
              <a:rPr lang="en-US" dirty="0"/>
              <a:t>4/14/2024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ținut cu legendă">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ro-RO"/>
              <a:t>Faceți clic pentru a edita stilul de titlu coordonator</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o-RO"/>
              <a:t>Faceţi clic pentru a edita Master stiluri text</a:t>
            </a:r>
          </a:p>
        </p:txBody>
      </p:sp>
      <p:sp>
        <p:nvSpPr>
          <p:cNvPr id="5" name="Date Placeholder 4"/>
          <p:cNvSpPr>
            <a:spLocks noGrp="1"/>
          </p:cNvSpPr>
          <p:nvPr>
            <p:ph type="dt" sz="half" idx="10"/>
          </p:nvPr>
        </p:nvSpPr>
        <p:spPr/>
        <p:txBody>
          <a:bodyPr/>
          <a:lstStyle/>
          <a:p>
            <a:fld id="{DA16AA21-1863-4931-97CB-99D0A168701B}" type="datetimeFigureOut">
              <a:rPr lang="en-US" dirty="0"/>
              <a:t>4/14/2024</a:t>
            </a:fld>
            <a:endParaRPr lang="en-US" dirty="0"/>
          </a:p>
        </p:txBody>
      </p:sp>
      <p:sp>
        <p:nvSpPr>
          <p:cNvPr id="6" name="Footer Placeholder 5"/>
          <p:cNvSpPr>
            <a:spLocks noGrp="1"/>
          </p:cNvSpPr>
          <p:nvPr>
            <p:ph type="ftr" sz="quarter" idx="11"/>
          </p:nvPr>
        </p:nvSpPr>
        <p:spPr/>
        <p:txBody>
          <a:bodyPr/>
          <a:lstStyle/>
          <a:p>
            <a:endParaRPr lang="en-US" dirty="0"/>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ine cu legendă">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ro-RO"/>
              <a:t>Faceți clic pentru a edita stilul de titlu coordonator</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o-RO"/>
              <a:t>Faceți clic pe pictogramă pentru a adăuga o imagine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o-RO"/>
              <a:t>Faceţi clic pentru a edita Master stiluri text</a:t>
            </a:r>
          </a:p>
        </p:txBody>
      </p:sp>
      <p:sp>
        <p:nvSpPr>
          <p:cNvPr id="5" name="Date Placeholder 4"/>
          <p:cNvSpPr>
            <a:spLocks noGrp="1"/>
          </p:cNvSpPr>
          <p:nvPr>
            <p:ph type="dt" sz="half" idx="10"/>
          </p:nvPr>
        </p:nvSpPr>
        <p:spPr/>
        <p:txBody>
          <a:bodyPr/>
          <a:lstStyle/>
          <a:p>
            <a:fld id="{3772C379-9A7C-4C87-A116-CBE9F58B04C5}" type="datetimeFigureOut">
              <a:rPr lang="en-US" dirty="0"/>
              <a:t>4/14/2024</a:t>
            </a:fld>
            <a:endParaRPr lang="en-US" dirty="0"/>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ro-RO"/>
              <a:t>Faceți clic pentru a edita stilul de titlu coordonator</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8664C608-40B1-4030-A28D-5B74BC98ADCE}" type="datetimeFigureOut">
              <a:rPr lang="en-US" dirty="0"/>
              <a:t>4/14/2024</a:t>
            </a:fld>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2" Type="http://schemas.openxmlformats.org/officeDocument/2006/relationships/hyperlink" Target="https://www.ecoterm.ro/articole/instalatiile-sanitare-ce-sunt-si-la-ce-ne-folosesc/"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36859169-1B3A-8744-636C-0C26DA8B7356}"/>
              </a:ext>
            </a:extLst>
          </p:cNvPr>
          <p:cNvSpPr>
            <a:spLocks noGrp="1"/>
          </p:cNvSpPr>
          <p:nvPr>
            <p:ph type="ctrTitle"/>
          </p:nvPr>
        </p:nvSpPr>
        <p:spPr/>
        <p:txBody>
          <a:bodyPr/>
          <a:lstStyle/>
          <a:p>
            <a:r>
              <a:rPr lang="ro-RO" dirty="0"/>
              <a:t>Instalații Verzi</a:t>
            </a:r>
          </a:p>
        </p:txBody>
      </p:sp>
      <p:sp>
        <p:nvSpPr>
          <p:cNvPr id="3" name="Subtitlu 2">
            <a:extLst>
              <a:ext uri="{FF2B5EF4-FFF2-40B4-BE49-F238E27FC236}">
                <a16:creationId xmlns:a16="http://schemas.microsoft.com/office/drawing/2014/main" id="{D97652F4-E7C3-8E23-AC83-B0B9D3B91233}"/>
              </a:ext>
            </a:extLst>
          </p:cNvPr>
          <p:cNvSpPr>
            <a:spLocks noGrp="1"/>
          </p:cNvSpPr>
          <p:nvPr>
            <p:ph type="subTitle" idx="1"/>
          </p:nvPr>
        </p:nvSpPr>
        <p:spPr/>
        <p:txBody>
          <a:bodyPr/>
          <a:lstStyle/>
          <a:p>
            <a:r>
              <a:rPr lang="ro-RO" dirty="0"/>
              <a:t>Prepeliță Elena Daniela  instalații sanitare</a:t>
            </a:r>
          </a:p>
        </p:txBody>
      </p:sp>
    </p:spTree>
    <p:extLst>
      <p:ext uri="{BB962C8B-B14F-4D97-AF65-F5344CB8AC3E}">
        <p14:creationId xmlns:p14="http://schemas.microsoft.com/office/powerpoint/2010/main" val="33237014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stituent conținut 4">
            <a:extLst>
              <a:ext uri="{FF2B5EF4-FFF2-40B4-BE49-F238E27FC236}">
                <a16:creationId xmlns:a16="http://schemas.microsoft.com/office/drawing/2014/main" id="{D78B0E0E-8138-7764-770D-20856CC05B18}"/>
              </a:ext>
            </a:extLst>
          </p:cNvPr>
          <p:cNvSpPr>
            <a:spLocks noGrp="1"/>
          </p:cNvSpPr>
          <p:nvPr>
            <p:ph idx="1"/>
          </p:nvPr>
        </p:nvSpPr>
        <p:spPr>
          <a:xfrm>
            <a:off x="327640" y="346363"/>
            <a:ext cx="4323529" cy="3834245"/>
          </a:xfrm>
        </p:spPr>
        <p:txBody>
          <a:bodyPr/>
          <a:lstStyle/>
          <a:p>
            <a:r>
              <a:rPr lang="ro-RO" b="0" i="0">
                <a:solidFill>
                  <a:srgbClr val="000000"/>
                </a:solidFill>
                <a:effectLst/>
                <a:latin typeface="Raleway" panose="02000000000000000000" pitchFamily="2" charset="0"/>
              </a:rPr>
              <a:t>Instalațiile sanitare variază în funcție de locul unde sunt folosite.</a:t>
            </a:r>
          </a:p>
          <a:p>
            <a:r>
              <a:rPr lang="ro-RO" b="0" i="0">
                <a:solidFill>
                  <a:srgbClr val="000000"/>
                </a:solidFill>
                <a:effectLst/>
                <a:latin typeface="Raleway" panose="02000000000000000000" pitchFamily="2" charset="0"/>
              </a:rPr>
              <a:t>Instalații de interior – această este rețeaua care susține circuitul apei din interiorul casei.</a:t>
            </a:r>
          </a:p>
          <a:p>
            <a:r>
              <a:rPr lang="ro-RO" b="0" i="0">
                <a:solidFill>
                  <a:srgbClr val="000000"/>
                </a:solidFill>
                <a:effectLst/>
                <a:latin typeface="Raleway" panose="02000000000000000000" pitchFamily="2" charset="0"/>
              </a:rPr>
              <a:t>Instalații de exterior – acestea se realizează în afară locuinței.</a:t>
            </a:r>
          </a:p>
        </p:txBody>
      </p:sp>
      <p:pic>
        <p:nvPicPr>
          <p:cNvPr id="2" name="Imagine 1">
            <a:extLst>
              <a:ext uri="{FF2B5EF4-FFF2-40B4-BE49-F238E27FC236}">
                <a16:creationId xmlns:a16="http://schemas.microsoft.com/office/drawing/2014/main" id="{1B6AB661-712E-FF74-0A7A-A1582643AA8E}"/>
              </a:ext>
            </a:extLst>
          </p:cNvPr>
          <p:cNvPicPr>
            <a:picLocks noChangeAspect="1"/>
          </p:cNvPicPr>
          <p:nvPr/>
        </p:nvPicPr>
        <p:blipFill>
          <a:blip r:embed="rId2"/>
          <a:stretch>
            <a:fillRect/>
          </a:stretch>
        </p:blipFill>
        <p:spPr>
          <a:xfrm>
            <a:off x="6219701" y="273151"/>
            <a:ext cx="4727864" cy="3155849"/>
          </a:xfrm>
          <a:prstGeom prst="rect">
            <a:avLst/>
          </a:prstGeom>
        </p:spPr>
      </p:pic>
      <p:pic>
        <p:nvPicPr>
          <p:cNvPr id="3" name="Imagine 2">
            <a:extLst>
              <a:ext uri="{FF2B5EF4-FFF2-40B4-BE49-F238E27FC236}">
                <a16:creationId xmlns:a16="http://schemas.microsoft.com/office/drawing/2014/main" id="{964A3330-8845-F07B-99A0-12FF224D0237}"/>
              </a:ext>
            </a:extLst>
          </p:cNvPr>
          <p:cNvPicPr>
            <a:picLocks noChangeAspect="1"/>
          </p:cNvPicPr>
          <p:nvPr/>
        </p:nvPicPr>
        <p:blipFill>
          <a:blip r:embed="rId3"/>
          <a:stretch>
            <a:fillRect/>
          </a:stretch>
        </p:blipFill>
        <p:spPr>
          <a:xfrm>
            <a:off x="3337049" y="3104078"/>
            <a:ext cx="2628240" cy="3504320"/>
          </a:xfrm>
          <a:prstGeom prst="rect">
            <a:avLst/>
          </a:prstGeom>
        </p:spPr>
      </p:pic>
      <p:pic>
        <p:nvPicPr>
          <p:cNvPr id="4" name="Imagine 3">
            <a:extLst>
              <a:ext uri="{FF2B5EF4-FFF2-40B4-BE49-F238E27FC236}">
                <a16:creationId xmlns:a16="http://schemas.microsoft.com/office/drawing/2014/main" id="{D57C8DD6-3271-BB2B-B691-E65459AC3603}"/>
              </a:ext>
            </a:extLst>
          </p:cNvPr>
          <p:cNvPicPr>
            <a:picLocks noChangeAspect="1"/>
          </p:cNvPicPr>
          <p:nvPr/>
        </p:nvPicPr>
        <p:blipFill>
          <a:blip r:embed="rId4"/>
          <a:stretch>
            <a:fillRect/>
          </a:stretch>
        </p:blipFill>
        <p:spPr>
          <a:xfrm>
            <a:off x="7201270" y="3850675"/>
            <a:ext cx="3152529" cy="2557051"/>
          </a:xfrm>
          <a:prstGeom prst="rect">
            <a:avLst/>
          </a:prstGeom>
        </p:spPr>
      </p:pic>
    </p:spTree>
    <p:extLst>
      <p:ext uri="{BB962C8B-B14F-4D97-AF65-F5344CB8AC3E}">
        <p14:creationId xmlns:p14="http://schemas.microsoft.com/office/powerpoint/2010/main" val="2596760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38016E82-1CF0-8E0E-1F32-5E5C643CC1D2}"/>
              </a:ext>
            </a:extLst>
          </p:cNvPr>
          <p:cNvSpPr>
            <a:spLocks noGrp="1"/>
          </p:cNvSpPr>
          <p:nvPr>
            <p:ph idx="1"/>
          </p:nvPr>
        </p:nvSpPr>
        <p:spPr>
          <a:xfrm>
            <a:off x="537933" y="148442"/>
            <a:ext cx="6451190" cy="5094865"/>
          </a:xfrm>
        </p:spPr>
        <p:txBody>
          <a:bodyPr>
            <a:normAutofit fontScale="92500" lnSpcReduction="20000"/>
          </a:bodyPr>
          <a:lstStyle/>
          <a:p>
            <a:r>
              <a:rPr lang="ro-RO" b="0" i="0" dirty="0">
                <a:solidFill>
                  <a:srgbClr val="000000"/>
                </a:solidFill>
                <a:effectLst/>
                <a:latin typeface="ff1"/>
              </a:rPr>
              <a:t>Pentru executarea corecta a </a:t>
            </a:r>
            <a:r>
              <a:rPr lang="ro-RO" b="0" i="0" dirty="0" err="1">
                <a:solidFill>
                  <a:srgbClr val="000000"/>
                </a:solidFill>
                <a:effectLst/>
                <a:latin typeface="ff1"/>
              </a:rPr>
              <a:t>instalatiei</a:t>
            </a:r>
            <a:r>
              <a:rPr lang="ro-RO" b="0" i="0" dirty="0">
                <a:solidFill>
                  <a:srgbClr val="000000"/>
                </a:solidFill>
                <a:effectLst/>
                <a:latin typeface="ff1"/>
              </a:rPr>
              <a:t> de canalizare este necesara </a:t>
            </a:r>
            <a:r>
              <a:rPr lang="ro-RO" b="0" i="0" dirty="0" err="1">
                <a:solidFill>
                  <a:srgbClr val="000000"/>
                </a:solidFill>
                <a:effectLst/>
                <a:latin typeface="ff1"/>
              </a:rPr>
              <a:t>cunoasterea</a:t>
            </a:r>
            <a:r>
              <a:rPr lang="ro-RO" b="0" i="0" dirty="0">
                <a:solidFill>
                  <a:srgbClr val="000000"/>
                </a:solidFill>
                <a:effectLst/>
                <a:latin typeface="ff1"/>
              </a:rPr>
              <a:t> caracteristicilor obiectelor sanitare. Lavoarele  se executa din </a:t>
            </a:r>
            <a:r>
              <a:rPr lang="ro-RO" b="0" i="0" dirty="0" err="1">
                <a:solidFill>
                  <a:srgbClr val="000000"/>
                </a:solidFill>
                <a:effectLst/>
                <a:latin typeface="ff1"/>
              </a:rPr>
              <a:t>portelan</a:t>
            </a:r>
            <a:r>
              <a:rPr lang="ro-RO" b="0" i="0" dirty="0">
                <a:solidFill>
                  <a:srgbClr val="000000"/>
                </a:solidFill>
                <a:effectLst/>
                <a:latin typeface="ff1"/>
              </a:rPr>
              <a:t> sanitar sau din fonta </a:t>
            </a:r>
            <a:r>
              <a:rPr lang="ro-RO" b="0" i="0" dirty="0" err="1">
                <a:solidFill>
                  <a:srgbClr val="000000"/>
                </a:solidFill>
                <a:effectLst/>
                <a:latin typeface="ff1"/>
              </a:rPr>
              <a:t>emailiata</a:t>
            </a:r>
            <a:r>
              <a:rPr lang="ro-RO" b="0" i="0" dirty="0">
                <a:solidFill>
                  <a:srgbClr val="000000"/>
                </a:solidFill>
                <a:effectLst/>
                <a:latin typeface="ff1"/>
              </a:rPr>
              <a:t>  si pot fi cu sau </a:t>
            </a:r>
            <a:r>
              <a:rPr lang="ro-RO" b="0" i="0" dirty="0" err="1">
                <a:solidFill>
                  <a:srgbClr val="000000"/>
                </a:solidFill>
                <a:effectLst/>
                <a:latin typeface="ff1"/>
              </a:rPr>
              <a:t>fara</a:t>
            </a:r>
            <a:r>
              <a:rPr lang="ro-RO" b="0" i="0" dirty="0">
                <a:solidFill>
                  <a:srgbClr val="000000"/>
                </a:solidFill>
                <a:effectLst/>
                <a:latin typeface="ff1"/>
              </a:rPr>
              <a:t> spate. !</a:t>
            </a:r>
            <a:r>
              <a:rPr lang="ro-RO" b="0" i="0" dirty="0" err="1">
                <a:solidFill>
                  <a:srgbClr val="000000"/>
                </a:solidFill>
                <a:effectLst/>
                <a:latin typeface="ff1"/>
              </a:rPr>
              <a:t>ateria</a:t>
            </a:r>
            <a:r>
              <a:rPr lang="ro-RO" b="0" i="0" dirty="0">
                <a:solidFill>
                  <a:srgbClr val="000000"/>
                </a:solidFill>
                <a:effectLst/>
                <a:latin typeface="ff1"/>
              </a:rPr>
              <a:t> </a:t>
            </a:r>
            <a:r>
              <a:rPr lang="ro-RO" b="0" i="0" dirty="0" err="1">
                <a:solidFill>
                  <a:srgbClr val="000000"/>
                </a:solidFill>
                <a:effectLst/>
                <a:latin typeface="ff1"/>
              </a:rPr>
              <a:t>amestecatoare</a:t>
            </a:r>
            <a:r>
              <a:rPr lang="ro-RO" b="0" i="0" dirty="0">
                <a:solidFill>
                  <a:srgbClr val="000000"/>
                </a:solidFill>
                <a:effectLst/>
                <a:latin typeface="ff1"/>
              </a:rPr>
              <a:t> de apa rece cu  apa calda de consum se poate monta pe lavoar si se </a:t>
            </a:r>
            <a:r>
              <a:rPr lang="ro-RO" b="0" i="0" dirty="0" err="1">
                <a:solidFill>
                  <a:srgbClr val="000000"/>
                </a:solidFill>
                <a:effectLst/>
                <a:latin typeface="ff1"/>
              </a:rPr>
              <a:t>numeste</a:t>
            </a:r>
            <a:r>
              <a:rPr lang="ro-RO" b="0" i="0" dirty="0">
                <a:solidFill>
                  <a:srgbClr val="000000"/>
                </a:solidFill>
                <a:effectLst/>
                <a:latin typeface="ff1"/>
              </a:rPr>
              <a:t> baterie </a:t>
            </a:r>
            <a:r>
              <a:rPr lang="ro-RO" b="0" i="0" dirty="0" err="1">
                <a:solidFill>
                  <a:srgbClr val="000000"/>
                </a:solidFill>
                <a:effectLst/>
                <a:latin typeface="ff1"/>
              </a:rPr>
              <a:t>stativa</a:t>
            </a:r>
            <a:r>
              <a:rPr lang="ro-RO" b="0" i="0" dirty="0">
                <a:solidFill>
                  <a:srgbClr val="000000"/>
                </a:solidFill>
                <a:effectLst/>
                <a:latin typeface="ff1"/>
              </a:rPr>
              <a:t> sau pe </a:t>
            </a:r>
            <a:r>
              <a:rPr lang="ro-RO" b="0" i="0" dirty="0" err="1">
                <a:solidFill>
                  <a:srgbClr val="000000"/>
                </a:solidFill>
                <a:effectLst/>
                <a:latin typeface="ff1"/>
              </a:rPr>
              <a:t>perete."n</a:t>
            </a:r>
            <a:r>
              <a:rPr lang="ro-RO" b="0" i="0" dirty="0">
                <a:solidFill>
                  <a:srgbClr val="000000"/>
                </a:solidFill>
                <a:effectLst/>
                <a:latin typeface="ff1"/>
              </a:rPr>
              <a:t> cazul </a:t>
            </a:r>
            <a:r>
              <a:rPr lang="ro-RO" b="0" i="0" dirty="0" err="1">
                <a:solidFill>
                  <a:srgbClr val="000000"/>
                </a:solidFill>
                <a:effectLst/>
                <a:latin typeface="ff1"/>
              </a:rPr>
              <a:t>utilizarii</a:t>
            </a:r>
            <a:r>
              <a:rPr lang="ro-RO" b="0" i="0" dirty="0">
                <a:solidFill>
                  <a:srgbClr val="000000"/>
                </a:solidFill>
                <a:effectLst/>
                <a:latin typeface="ff1"/>
              </a:rPr>
              <a:t> bateriei stative lavoarul este </a:t>
            </a:r>
            <a:r>
              <a:rPr lang="ro-RO" b="0" i="0" dirty="0" err="1">
                <a:solidFill>
                  <a:srgbClr val="000000"/>
                </a:solidFill>
                <a:effectLst/>
                <a:latin typeface="ff1"/>
              </a:rPr>
              <a:t>gaurit</a:t>
            </a:r>
            <a:r>
              <a:rPr lang="ro-RO" b="0" i="0" dirty="0">
                <a:solidFill>
                  <a:srgbClr val="000000"/>
                </a:solidFill>
                <a:effectLst/>
                <a:latin typeface="ff1"/>
              </a:rPr>
              <a:t> cu ajutorul unei </a:t>
            </a:r>
            <a:r>
              <a:rPr lang="ro-RO" b="0" i="0" dirty="0" err="1">
                <a:solidFill>
                  <a:srgbClr val="000000"/>
                </a:solidFill>
                <a:effectLst/>
                <a:latin typeface="ff1"/>
              </a:rPr>
              <a:t>masini</a:t>
            </a:r>
            <a:r>
              <a:rPr lang="ro-RO" b="0" i="0" dirty="0">
                <a:solidFill>
                  <a:srgbClr val="000000"/>
                </a:solidFill>
                <a:effectLst/>
                <a:latin typeface="ff1"/>
              </a:rPr>
              <a:t> de </a:t>
            </a:r>
            <a:r>
              <a:rPr lang="ro-RO" b="0" i="0" dirty="0" err="1">
                <a:solidFill>
                  <a:srgbClr val="000000"/>
                </a:solidFill>
                <a:effectLst/>
                <a:latin typeface="ff1"/>
              </a:rPr>
              <a:t>gaurit</a:t>
            </a:r>
            <a:r>
              <a:rPr lang="ro-RO" b="0" i="0" dirty="0">
                <a:solidFill>
                  <a:srgbClr val="000000"/>
                </a:solidFill>
                <a:effectLst/>
                <a:latin typeface="ff1"/>
              </a:rPr>
              <a:t>, in atelierul de prefabricate pentru a permite racordarea bateriei la conductele de alimentare </a:t>
            </a:r>
            <a:r>
              <a:rPr lang="ro-RO" b="0" i="0" dirty="0" err="1">
                <a:solidFill>
                  <a:srgbClr val="000000"/>
                </a:solidFill>
                <a:effectLst/>
                <a:latin typeface="ff1"/>
              </a:rPr>
              <a:t>cuapa</a:t>
            </a:r>
            <a:r>
              <a:rPr lang="ro-RO" b="0" i="0" dirty="0">
                <a:solidFill>
                  <a:srgbClr val="000000"/>
                </a:solidFill>
                <a:effectLst/>
                <a:latin typeface="ff1"/>
              </a:rPr>
              <a:t> rece  si calda . </a:t>
            </a:r>
            <a:r>
              <a:rPr lang="ro-RO" dirty="0">
                <a:solidFill>
                  <a:srgbClr val="000000"/>
                </a:solidFill>
                <a:latin typeface="ff1"/>
              </a:rPr>
              <a:t>De</a:t>
            </a:r>
            <a:r>
              <a:rPr lang="ro-RO" b="0" i="0" dirty="0">
                <a:solidFill>
                  <a:srgbClr val="000000"/>
                </a:solidFill>
                <a:effectLst/>
                <a:latin typeface="ff1"/>
              </a:rPr>
              <a:t> asemenea, lavoarul este </a:t>
            </a:r>
            <a:r>
              <a:rPr lang="ro-RO" b="0" i="0" dirty="0" err="1">
                <a:solidFill>
                  <a:srgbClr val="000000"/>
                </a:solidFill>
                <a:effectLst/>
                <a:latin typeface="ff1"/>
              </a:rPr>
              <a:t>prevazut</a:t>
            </a:r>
            <a:r>
              <a:rPr lang="ro-RO" b="0" i="0" dirty="0">
                <a:solidFill>
                  <a:srgbClr val="000000"/>
                </a:solidFill>
                <a:effectLst/>
                <a:latin typeface="ff1"/>
              </a:rPr>
              <a:t> cu orificiu de scurgere și  </a:t>
            </a:r>
            <a:r>
              <a:rPr lang="ro-RO" b="0" i="0" dirty="0" err="1">
                <a:solidFill>
                  <a:srgbClr val="000000"/>
                </a:solidFill>
                <a:effectLst/>
                <a:latin typeface="ff1"/>
              </a:rPr>
              <a:t>prevazut</a:t>
            </a:r>
            <a:r>
              <a:rPr lang="ro-RO" b="0" i="0" dirty="0">
                <a:solidFill>
                  <a:srgbClr val="000000"/>
                </a:solidFill>
                <a:effectLst/>
                <a:latin typeface="ff1"/>
              </a:rPr>
              <a:t> cu un vintil.</a:t>
            </a:r>
            <a:endParaRPr lang="ro-RO" b="0" i="0" dirty="0">
              <a:solidFill>
                <a:srgbClr val="000000"/>
              </a:solidFill>
              <a:effectLst/>
              <a:latin typeface="Source Sans Pro" panose="02000000000000000000" pitchFamily="2" charset="0"/>
            </a:endParaRPr>
          </a:p>
          <a:p>
            <a:r>
              <a:rPr lang="ro-RO" b="1" i="0" dirty="0">
                <a:solidFill>
                  <a:srgbClr val="000000"/>
                </a:solidFill>
                <a:effectLst/>
                <a:latin typeface="ff2"/>
              </a:rPr>
              <a:t>ALCATUIREA SI FUNCTIONAREA INSTALATIILOR INTERIOARE DE CANALIZARE A APELOR UZATE MENAJERE</a:t>
            </a:r>
            <a:endParaRPr lang="ro-RO" b="0" i="0" dirty="0">
              <a:solidFill>
                <a:srgbClr val="000000"/>
              </a:solidFill>
              <a:effectLst/>
              <a:latin typeface="Source Sans Pro" panose="02000000000000000000" pitchFamily="2" charset="0"/>
            </a:endParaRPr>
          </a:p>
          <a:p>
            <a:r>
              <a:rPr lang="ro-RO" b="0" i="0" dirty="0">
                <a:solidFill>
                  <a:srgbClr val="000000"/>
                </a:solidFill>
                <a:effectLst/>
                <a:latin typeface="ff1"/>
              </a:rPr>
              <a:t>La </a:t>
            </a:r>
            <a:r>
              <a:rPr lang="ro-RO" b="0" i="0" dirty="0" err="1">
                <a:solidFill>
                  <a:srgbClr val="000000"/>
                </a:solidFill>
                <a:effectLst/>
                <a:latin typeface="ff1"/>
              </a:rPr>
              <a:t>alcatuirea</a:t>
            </a:r>
            <a:r>
              <a:rPr lang="ro-RO" b="0" i="0" dirty="0">
                <a:solidFill>
                  <a:srgbClr val="000000"/>
                </a:solidFill>
                <a:effectLst/>
                <a:latin typeface="ff1"/>
              </a:rPr>
              <a:t> </a:t>
            </a:r>
            <a:r>
              <a:rPr lang="ro-RO" b="0" i="0" dirty="0" err="1">
                <a:solidFill>
                  <a:srgbClr val="000000"/>
                </a:solidFill>
                <a:effectLst/>
                <a:latin typeface="ff1"/>
              </a:rPr>
              <a:t>instalatiei</a:t>
            </a:r>
            <a:r>
              <a:rPr lang="ro-RO" b="0" i="0" dirty="0">
                <a:solidFill>
                  <a:srgbClr val="000000"/>
                </a:solidFill>
                <a:effectLst/>
                <a:latin typeface="ff1"/>
              </a:rPr>
              <a:t> de canalizare a apelor uzate menajere se tine seama de:' timpul  și numărul si modul de amplasare in </a:t>
            </a:r>
            <a:r>
              <a:rPr lang="ro-RO" b="0" i="0" dirty="0" err="1">
                <a:solidFill>
                  <a:srgbClr val="000000"/>
                </a:solidFill>
                <a:effectLst/>
                <a:latin typeface="ff1"/>
              </a:rPr>
              <a:t>cladire</a:t>
            </a:r>
            <a:r>
              <a:rPr lang="ro-RO" b="0" i="0" dirty="0">
                <a:solidFill>
                  <a:srgbClr val="000000"/>
                </a:solidFill>
                <a:effectLst/>
                <a:latin typeface="ff1"/>
              </a:rPr>
              <a:t> a obiectelor sanitare, </a:t>
            </a:r>
            <a:r>
              <a:rPr lang="ro-RO" b="0" i="0" dirty="0" err="1">
                <a:solidFill>
                  <a:srgbClr val="000000"/>
                </a:solidFill>
                <a:effectLst/>
                <a:latin typeface="ff1"/>
              </a:rPr>
              <a:t>urmarindu’se</a:t>
            </a:r>
            <a:r>
              <a:rPr lang="ro-RO" b="0" i="0" dirty="0">
                <a:solidFill>
                  <a:srgbClr val="000000"/>
                </a:solidFill>
                <a:effectLst/>
                <a:latin typeface="ff1"/>
              </a:rPr>
              <a:t> </a:t>
            </a:r>
            <a:r>
              <a:rPr lang="ro-RO" b="0" i="0" dirty="0" err="1">
                <a:solidFill>
                  <a:srgbClr val="000000"/>
                </a:solidFill>
                <a:effectLst/>
                <a:latin typeface="ff1"/>
              </a:rPr>
              <a:t>obtinerea</a:t>
            </a:r>
            <a:r>
              <a:rPr lang="ro-RO" b="0" i="0" dirty="0">
                <a:solidFill>
                  <a:srgbClr val="000000"/>
                </a:solidFill>
                <a:effectLst/>
                <a:latin typeface="ff1"/>
              </a:rPr>
              <a:t> unor </a:t>
            </a:r>
            <a:r>
              <a:rPr lang="ro-RO" b="0" i="0" dirty="0" err="1">
                <a:solidFill>
                  <a:srgbClr val="000000"/>
                </a:solidFill>
                <a:effectLst/>
                <a:latin typeface="ff1"/>
              </a:rPr>
              <a:t>solutii</a:t>
            </a:r>
            <a:r>
              <a:rPr lang="ro-RO" b="0" i="0" dirty="0">
                <a:solidFill>
                  <a:srgbClr val="000000"/>
                </a:solidFill>
                <a:effectLst/>
                <a:latin typeface="ff1"/>
              </a:rPr>
              <a:t> economice, in special de metal si </a:t>
            </a:r>
            <a:r>
              <a:rPr lang="ro-RO" b="0" i="0" dirty="0" err="1">
                <a:solidFill>
                  <a:srgbClr val="000000"/>
                </a:solidFill>
                <a:effectLst/>
                <a:latin typeface="ff1"/>
              </a:rPr>
              <a:t>indeplinirea</a:t>
            </a:r>
            <a:r>
              <a:rPr lang="ro-RO" b="0" i="0" dirty="0">
                <a:solidFill>
                  <a:srgbClr val="000000"/>
                </a:solidFill>
                <a:effectLst/>
                <a:latin typeface="ff1"/>
              </a:rPr>
              <a:t> </a:t>
            </a:r>
            <a:r>
              <a:rPr lang="ro-RO" b="0" i="0" dirty="0" err="1">
                <a:solidFill>
                  <a:srgbClr val="000000"/>
                </a:solidFill>
                <a:effectLst/>
                <a:latin typeface="ff1"/>
              </a:rPr>
              <a:t>conditiilor</a:t>
            </a:r>
            <a:r>
              <a:rPr lang="ro-RO" b="0" i="0" dirty="0">
                <a:solidFill>
                  <a:srgbClr val="000000"/>
                </a:solidFill>
                <a:effectLst/>
                <a:latin typeface="ff1"/>
              </a:rPr>
              <a:t> pentru prefabricarea </a:t>
            </a:r>
            <a:r>
              <a:rPr lang="ro-RO" b="0" i="0" dirty="0" err="1">
                <a:solidFill>
                  <a:srgbClr val="000000"/>
                </a:solidFill>
                <a:effectLst/>
                <a:latin typeface="ff1"/>
              </a:rPr>
              <a:t>instalatiei</a:t>
            </a:r>
            <a:r>
              <a:rPr lang="ro-RO" b="0" i="0" dirty="0">
                <a:solidFill>
                  <a:srgbClr val="000000"/>
                </a:solidFill>
                <a:effectLst/>
                <a:latin typeface="ff1"/>
              </a:rPr>
              <a:t> ' caracterul curgerii apelor uzate in conductele </a:t>
            </a:r>
            <a:r>
              <a:rPr lang="ro-RO" b="0" i="0" dirty="0" err="1">
                <a:solidFill>
                  <a:srgbClr val="000000"/>
                </a:solidFill>
                <a:effectLst/>
                <a:latin typeface="ff1"/>
              </a:rPr>
              <a:t>retelei</a:t>
            </a:r>
            <a:r>
              <a:rPr lang="ro-RO" b="0" i="0" dirty="0">
                <a:solidFill>
                  <a:srgbClr val="000000"/>
                </a:solidFill>
                <a:effectLst/>
                <a:latin typeface="ff1"/>
              </a:rPr>
              <a:t> de canalizare pentru a asigura o </a:t>
            </a:r>
            <a:r>
              <a:rPr lang="ro-RO" b="0" i="0" dirty="0" err="1">
                <a:solidFill>
                  <a:srgbClr val="000000"/>
                </a:solidFill>
                <a:effectLst/>
                <a:latin typeface="ff1"/>
              </a:rPr>
              <a:t>functionare</a:t>
            </a:r>
            <a:r>
              <a:rPr lang="ro-RO" b="0" i="0" dirty="0">
                <a:solidFill>
                  <a:srgbClr val="000000"/>
                </a:solidFill>
                <a:effectLst/>
                <a:latin typeface="ff1"/>
              </a:rPr>
              <a:t>  sigura si o exploatare simpla a </a:t>
            </a:r>
            <a:r>
              <a:rPr lang="ro-RO" b="0" i="0" dirty="0" err="1">
                <a:solidFill>
                  <a:srgbClr val="000000"/>
                </a:solidFill>
                <a:effectLst/>
                <a:latin typeface="ff1"/>
              </a:rPr>
              <a:t>intregii</a:t>
            </a:r>
            <a:r>
              <a:rPr lang="ro-RO" b="0" i="0" dirty="0">
                <a:solidFill>
                  <a:srgbClr val="000000"/>
                </a:solidFill>
                <a:effectLst/>
                <a:latin typeface="ff1"/>
              </a:rPr>
              <a:t> </a:t>
            </a:r>
            <a:r>
              <a:rPr lang="ro-RO" b="0" i="0" dirty="0" err="1">
                <a:solidFill>
                  <a:srgbClr val="000000"/>
                </a:solidFill>
                <a:effectLst/>
                <a:latin typeface="ff1"/>
              </a:rPr>
              <a:t>instalatii</a:t>
            </a:r>
            <a:r>
              <a:rPr lang="ro-RO" b="0" i="0" dirty="0">
                <a:solidFill>
                  <a:srgbClr val="000000"/>
                </a:solidFill>
                <a:effectLst/>
                <a:latin typeface="ff1"/>
              </a:rPr>
              <a:t>. </a:t>
            </a:r>
            <a:endParaRPr lang="ro-RO" b="0" i="0" dirty="0">
              <a:solidFill>
                <a:srgbClr val="000000"/>
              </a:solidFill>
              <a:effectLst/>
              <a:latin typeface="Source Sans Pro" panose="02000000000000000000" pitchFamily="2" charset="0"/>
            </a:endParaRPr>
          </a:p>
        </p:txBody>
      </p:sp>
      <p:pic>
        <p:nvPicPr>
          <p:cNvPr id="4" name="Imagine 3">
            <a:extLst>
              <a:ext uri="{FF2B5EF4-FFF2-40B4-BE49-F238E27FC236}">
                <a16:creationId xmlns:a16="http://schemas.microsoft.com/office/drawing/2014/main" id="{743C70E6-5B79-3BA2-5B3A-2061C02A0463}"/>
              </a:ext>
            </a:extLst>
          </p:cNvPr>
          <p:cNvPicPr>
            <a:picLocks noChangeAspect="1"/>
          </p:cNvPicPr>
          <p:nvPr/>
        </p:nvPicPr>
        <p:blipFill>
          <a:blip r:embed="rId2"/>
          <a:stretch>
            <a:fillRect/>
          </a:stretch>
        </p:blipFill>
        <p:spPr>
          <a:xfrm>
            <a:off x="7174675" y="2290947"/>
            <a:ext cx="4831245" cy="2276105"/>
          </a:xfrm>
          <a:prstGeom prst="rect">
            <a:avLst/>
          </a:prstGeom>
        </p:spPr>
      </p:pic>
    </p:spTree>
    <p:extLst>
      <p:ext uri="{BB962C8B-B14F-4D97-AF65-F5344CB8AC3E}">
        <p14:creationId xmlns:p14="http://schemas.microsoft.com/office/powerpoint/2010/main" val="33080353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764C85A4-3DB2-FC60-83C6-AD0308678BA4}"/>
              </a:ext>
            </a:extLst>
          </p:cNvPr>
          <p:cNvSpPr>
            <a:spLocks noGrp="1"/>
          </p:cNvSpPr>
          <p:nvPr>
            <p:ph type="title"/>
          </p:nvPr>
        </p:nvSpPr>
        <p:spPr>
          <a:xfrm>
            <a:off x="762541" y="187749"/>
            <a:ext cx="10058400" cy="1609344"/>
          </a:xfrm>
        </p:spPr>
        <p:txBody>
          <a:bodyPr/>
          <a:lstStyle/>
          <a:p>
            <a:r>
              <a:rPr lang="ro-RO" dirty="0"/>
              <a:t>Tipuri de conducte</a:t>
            </a:r>
          </a:p>
        </p:txBody>
      </p:sp>
      <p:sp>
        <p:nvSpPr>
          <p:cNvPr id="7" name="Substituent conținut 6">
            <a:extLst>
              <a:ext uri="{FF2B5EF4-FFF2-40B4-BE49-F238E27FC236}">
                <a16:creationId xmlns:a16="http://schemas.microsoft.com/office/drawing/2014/main" id="{31DB9DC0-3752-1E1B-B8E6-FA99B4DAD57F}"/>
              </a:ext>
            </a:extLst>
          </p:cNvPr>
          <p:cNvSpPr>
            <a:spLocks noGrp="1"/>
          </p:cNvSpPr>
          <p:nvPr>
            <p:ph idx="1"/>
          </p:nvPr>
        </p:nvSpPr>
        <p:spPr>
          <a:xfrm>
            <a:off x="286021" y="1162792"/>
            <a:ext cx="11379012" cy="4193476"/>
          </a:xfrm>
        </p:spPr>
        <p:txBody>
          <a:bodyPr>
            <a:noAutofit/>
          </a:bodyPr>
          <a:lstStyle/>
          <a:p>
            <a:pPr marL="0" indent="0">
              <a:buNone/>
            </a:pPr>
            <a:r>
              <a:rPr lang="ro-RO" sz="1400" b="1" i="1" dirty="0"/>
              <a:t>
CONDUCTE DIN PLASTIC
Conductele din plastic reprezintă o variantă accesibilă deoarece au un preț scăzut. Din același motiv, calitatea acestora nu este una foarte ridicată, având o durată de viață și o rezistență mult mai mică în comparație cu celelalte tipuri de conducte.
În cazul folosirii lor pentru sistemul de încălzire, conductele din plastic permit apariția fisurilor fiindcă nu suportă presiuni la temperaturi foarte ridicate. Totuși, conductele din plastic prezintă și o serie de avantaje, anume: costul redus, flexibilitate mare și rezistență sporită la coroziune.
CONDUCTE PEXAL
Conductele PEXAL sunt formate din trei straturi: strat interior din plastic, strat intermediat din metal și unul exterior din plastic. Stratul intermediat asigură rigiditate împotriva presiunilor ridicate și a dilatației termice, iar cel exterior are rol de protecție.
Datorită componenței sale, </a:t>
            </a:r>
            <a:r>
              <a:rPr lang="ro-RO" sz="1400" b="1" i="1" dirty="0" err="1"/>
              <a:t>pexalul</a:t>
            </a:r>
            <a:r>
              <a:rPr lang="ro-RO" sz="1400" b="1" i="1" dirty="0"/>
              <a:t> este recomandat pentru distribuția apei calde și reci, dar și pentru circuitul de încălzire prin radiatoare sau prin pardoseală. Aceste conducte au o rezistență crescută la coroziune și o conductivitate termică mult mai scăzută față de cea a cuprului, astfel, beneficiază de pierderi mult mai mici de energie.
CONDUCTE DIN CUPRU
Conductele din cupru sunt folosite din cele mai vechi timpuri, acestea fiind rezistente și având o durată de viață prelungită. În ciuda faptului că se numără printre cele mai estetice conducte, având un aspect deosebit, conductele din cupru sunt foarte zgomotoase și au un preț piperat în comparație cu celelalte tipuri de conducte.
CONDUCTE PPR
Conductele din polipropilenă (PPR) sunt cele mai populare conducte si se regăsesc în marea majoritate a locuințelor. Acestea sunt rezistente, având capabilitatea de a suporta temperaturi ridicate și au o durată de viață estimativă de 50 de ani. Alte beneficii includ flexibilitatea, faptul că nu permit acumularea depunerilor dar și un </a:t>
            </a:r>
            <a:r>
              <a:rPr lang="ro-RO" sz="1400" b="1" i="1" dirty="0" err="1"/>
              <a:t>pret</a:t>
            </a:r>
            <a:r>
              <a:rPr lang="ro-RO" sz="1400" b="1" i="1" dirty="0"/>
              <a:t> accesibil.</a:t>
            </a:r>
          </a:p>
        </p:txBody>
      </p:sp>
    </p:spTree>
    <p:extLst>
      <p:ext uri="{BB962C8B-B14F-4D97-AF65-F5344CB8AC3E}">
        <p14:creationId xmlns:p14="http://schemas.microsoft.com/office/powerpoint/2010/main" val="35252685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ine 3">
            <a:extLst>
              <a:ext uri="{FF2B5EF4-FFF2-40B4-BE49-F238E27FC236}">
                <a16:creationId xmlns:a16="http://schemas.microsoft.com/office/drawing/2014/main" id="{0BD0F3CD-B639-F6DF-5EFA-810577F4F8D3}"/>
              </a:ext>
            </a:extLst>
          </p:cNvPr>
          <p:cNvPicPr>
            <a:picLocks noChangeAspect="1"/>
          </p:cNvPicPr>
          <p:nvPr/>
        </p:nvPicPr>
        <p:blipFill>
          <a:blip r:embed="rId2"/>
          <a:stretch>
            <a:fillRect/>
          </a:stretch>
        </p:blipFill>
        <p:spPr>
          <a:xfrm>
            <a:off x="394776" y="455219"/>
            <a:ext cx="3736848" cy="3388919"/>
          </a:xfrm>
          <a:prstGeom prst="rect">
            <a:avLst/>
          </a:prstGeom>
        </p:spPr>
      </p:pic>
      <p:pic>
        <p:nvPicPr>
          <p:cNvPr id="5" name="Imagine 4">
            <a:extLst>
              <a:ext uri="{FF2B5EF4-FFF2-40B4-BE49-F238E27FC236}">
                <a16:creationId xmlns:a16="http://schemas.microsoft.com/office/drawing/2014/main" id="{9A3BC172-23DF-11BA-7682-E844408BDFFB}"/>
              </a:ext>
            </a:extLst>
          </p:cNvPr>
          <p:cNvPicPr>
            <a:picLocks noChangeAspect="1"/>
          </p:cNvPicPr>
          <p:nvPr/>
        </p:nvPicPr>
        <p:blipFill>
          <a:blip r:embed="rId3"/>
          <a:stretch>
            <a:fillRect/>
          </a:stretch>
        </p:blipFill>
        <p:spPr>
          <a:xfrm>
            <a:off x="4493656" y="106152"/>
            <a:ext cx="5501665" cy="3493557"/>
          </a:xfrm>
          <a:prstGeom prst="rect">
            <a:avLst/>
          </a:prstGeom>
        </p:spPr>
      </p:pic>
      <p:pic>
        <p:nvPicPr>
          <p:cNvPr id="6" name="Imagine 5">
            <a:extLst>
              <a:ext uri="{FF2B5EF4-FFF2-40B4-BE49-F238E27FC236}">
                <a16:creationId xmlns:a16="http://schemas.microsoft.com/office/drawing/2014/main" id="{814A964B-FC61-A8DE-5278-4E6B8668D445}"/>
              </a:ext>
            </a:extLst>
          </p:cNvPr>
          <p:cNvPicPr>
            <a:picLocks noChangeAspect="1"/>
          </p:cNvPicPr>
          <p:nvPr/>
        </p:nvPicPr>
        <p:blipFill>
          <a:blip r:embed="rId4"/>
          <a:stretch>
            <a:fillRect/>
          </a:stretch>
        </p:blipFill>
        <p:spPr>
          <a:xfrm>
            <a:off x="2781905" y="3844138"/>
            <a:ext cx="2699438" cy="2699438"/>
          </a:xfrm>
          <a:prstGeom prst="rect">
            <a:avLst/>
          </a:prstGeom>
        </p:spPr>
      </p:pic>
      <p:pic>
        <p:nvPicPr>
          <p:cNvPr id="7" name="Imagine 6">
            <a:extLst>
              <a:ext uri="{FF2B5EF4-FFF2-40B4-BE49-F238E27FC236}">
                <a16:creationId xmlns:a16="http://schemas.microsoft.com/office/drawing/2014/main" id="{DCABFE32-4E88-D314-5A27-83D59CA3C012}"/>
              </a:ext>
            </a:extLst>
          </p:cNvPr>
          <p:cNvPicPr>
            <a:picLocks noChangeAspect="1"/>
          </p:cNvPicPr>
          <p:nvPr/>
        </p:nvPicPr>
        <p:blipFill>
          <a:blip r:embed="rId5"/>
          <a:stretch>
            <a:fillRect/>
          </a:stretch>
        </p:blipFill>
        <p:spPr>
          <a:xfrm>
            <a:off x="6853848" y="3844138"/>
            <a:ext cx="3408107" cy="2772416"/>
          </a:xfrm>
          <a:prstGeom prst="rect">
            <a:avLst/>
          </a:prstGeom>
        </p:spPr>
      </p:pic>
    </p:spTree>
    <p:extLst>
      <p:ext uri="{BB962C8B-B14F-4D97-AF65-F5344CB8AC3E}">
        <p14:creationId xmlns:p14="http://schemas.microsoft.com/office/powerpoint/2010/main" val="13985760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A7AEE4F1-71E9-B007-2B79-BFDE67AE368B}"/>
              </a:ext>
            </a:extLst>
          </p:cNvPr>
          <p:cNvSpPr>
            <a:spLocks noGrp="1"/>
          </p:cNvSpPr>
          <p:nvPr>
            <p:ph idx="1"/>
          </p:nvPr>
        </p:nvSpPr>
        <p:spPr>
          <a:xfrm>
            <a:off x="1119326" y="1558634"/>
            <a:ext cx="8393304" cy="4564578"/>
          </a:xfrm>
        </p:spPr>
        <p:txBody>
          <a:bodyPr>
            <a:normAutofit/>
          </a:bodyPr>
          <a:lstStyle/>
          <a:p>
            <a:r>
              <a:rPr lang="ro-RO" b="1" i="1">
                <a:solidFill>
                  <a:srgbClr val="000000"/>
                </a:solidFill>
                <a:effectLst/>
                <a:latin typeface="Roboto" panose="02000000000000000000" pitchFamily="2" charset="0"/>
              </a:rPr>
              <a:t>Recomandăm întotdeauna ca aceste lucrări să fie realizate de către profesioniști în domeniu, astfel vei fi scutit de neplăcerile create de o lucrare realizată necorespunzător. Dacă lași pe cineva care nu are expertiză în acest domeniu, cresc riscurile unui montaj greşit, iar banii economisiţi vor fi cheltuiţi pe reparaţii. Cel mai indicat este să apelezi la firme specializate pentru montarea instalaţiei sanitare. Aceste firme vor trimite echipe de instalatori autorizaţi și îți pot oferi garanție în ceea ce privește lucrarea. Cât despre echipamente și materiale, e de preferat achiziționarea produselor de calitate, chiar dacă au un preț mai ridicat.</a:t>
            </a:r>
            <a:endParaRPr lang="ro-RO" b="1" i="1"/>
          </a:p>
        </p:txBody>
      </p:sp>
      <p:sp>
        <p:nvSpPr>
          <p:cNvPr id="5" name="Titlu 1">
            <a:extLst>
              <a:ext uri="{FF2B5EF4-FFF2-40B4-BE49-F238E27FC236}">
                <a16:creationId xmlns:a16="http://schemas.microsoft.com/office/drawing/2014/main" id="{D5D26BE8-9499-14FC-57E8-09C68AD108A6}"/>
              </a:ext>
            </a:extLst>
          </p:cNvPr>
          <p:cNvSpPr txBox="1">
            <a:spLocks/>
          </p:cNvSpPr>
          <p:nvPr/>
        </p:nvSpPr>
        <p:spPr>
          <a:xfrm>
            <a:off x="1354359" y="3981948"/>
            <a:ext cx="6302751" cy="2784513"/>
          </a:xfrm>
          <a:prstGeom prst="rect">
            <a:avLst/>
          </a:prstGeom>
          <a:noFill/>
          <a:ln>
            <a:solidFill>
              <a:schemeClr val="bg1"/>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fontAlgn="base"/>
            <a:r>
              <a:rPr lang="ro-RO" sz="1400" b="1" i="1" dirty="0">
                <a:solidFill>
                  <a:srgbClr val="000000"/>
                </a:solidFill>
                <a:latin typeface="Roboto" panose="02000000000000000000" pitchFamily="2" charset="0"/>
              </a:rPr>
              <a:t>Alege </a:t>
            </a:r>
            <a:r>
              <a:rPr lang="ro-RO" sz="1400" b="1" i="1" dirty="0" err="1">
                <a:solidFill>
                  <a:srgbClr val="000000"/>
                </a:solidFill>
                <a:latin typeface="Roboto" panose="02000000000000000000" pitchFamily="2" charset="0"/>
              </a:rPr>
              <a:t>ţevile</a:t>
            </a:r>
            <a:r>
              <a:rPr lang="ro-RO" sz="1400" b="1" i="1" dirty="0">
                <a:solidFill>
                  <a:srgbClr val="000000"/>
                </a:solidFill>
                <a:latin typeface="Roboto" panose="02000000000000000000" pitchFamily="2" charset="0"/>
              </a:rPr>
              <a:t> în </a:t>
            </a:r>
            <a:r>
              <a:rPr lang="ro-RO" sz="1400" b="1" i="1" dirty="0" err="1">
                <a:solidFill>
                  <a:srgbClr val="000000"/>
                </a:solidFill>
                <a:latin typeface="Roboto" panose="02000000000000000000" pitchFamily="2" charset="0"/>
              </a:rPr>
              <a:t>funcţie</a:t>
            </a:r>
            <a:r>
              <a:rPr lang="ro-RO" sz="1400" b="1" i="1" dirty="0">
                <a:solidFill>
                  <a:srgbClr val="000000"/>
                </a:solidFill>
                <a:latin typeface="Roboto" panose="02000000000000000000" pitchFamily="2" charset="0"/>
              </a:rPr>
              <a:t> de temperatura </a:t>
            </a:r>
            <a:r>
              <a:rPr lang="ro-RO" sz="1400" b="1" i="1" dirty="0" err="1">
                <a:solidFill>
                  <a:srgbClr val="000000"/>
                </a:solidFill>
                <a:latin typeface="Roboto" panose="02000000000000000000" pitchFamily="2" charset="0"/>
              </a:rPr>
              <a:t>şi</a:t>
            </a:r>
            <a:r>
              <a:rPr lang="ro-RO" sz="1400" b="1" i="1" dirty="0">
                <a:solidFill>
                  <a:srgbClr val="000000"/>
                </a:solidFill>
                <a:latin typeface="Roboto" panose="02000000000000000000" pitchFamily="2" charset="0"/>
              </a:rPr>
              <a:t> de presiunea apei.</a:t>
            </a:r>
            <a:br>
              <a:rPr lang="ro-RO" sz="1400" b="1" i="1" dirty="0">
                <a:solidFill>
                  <a:srgbClr val="000000"/>
                </a:solidFill>
                <a:latin typeface="Roboto" panose="02000000000000000000" pitchFamily="2" charset="0"/>
              </a:rPr>
            </a:br>
            <a:r>
              <a:rPr lang="ro-RO" sz="1400" b="1" i="1" dirty="0" err="1">
                <a:solidFill>
                  <a:srgbClr val="000000"/>
                </a:solidFill>
                <a:latin typeface="Roboto" panose="02000000000000000000" pitchFamily="2" charset="0"/>
              </a:rPr>
              <a:t>Foloseşte</a:t>
            </a:r>
            <a:r>
              <a:rPr lang="ro-RO" sz="1400" b="1" i="1" dirty="0">
                <a:solidFill>
                  <a:srgbClr val="000000"/>
                </a:solidFill>
                <a:latin typeface="Roboto" panose="02000000000000000000" pitchFamily="2" charset="0"/>
              </a:rPr>
              <a:t> </a:t>
            </a:r>
            <a:r>
              <a:rPr lang="ro-RO" sz="1400" b="1" i="1" dirty="0" err="1">
                <a:solidFill>
                  <a:srgbClr val="000000"/>
                </a:solidFill>
                <a:latin typeface="Roboto" panose="02000000000000000000" pitchFamily="2" charset="0"/>
              </a:rPr>
              <a:t>ţevi</a:t>
            </a:r>
            <a:r>
              <a:rPr lang="ro-RO" sz="1400" b="1" i="1" dirty="0">
                <a:solidFill>
                  <a:srgbClr val="000000"/>
                </a:solidFill>
                <a:latin typeface="Roboto" panose="02000000000000000000" pitchFamily="2" charset="0"/>
              </a:rPr>
              <a:t> de calitate, chiar dacă sunt mai scumpe. Cele mai indicate sunt cele din polietilenă reticulată, cu racorduri din alamă zincată.</a:t>
            </a:r>
            <a:br>
              <a:rPr lang="ro-RO" sz="1400" b="1" i="1" dirty="0">
                <a:solidFill>
                  <a:srgbClr val="000000"/>
                </a:solidFill>
                <a:latin typeface="Roboto" panose="02000000000000000000" pitchFamily="2" charset="0"/>
              </a:rPr>
            </a:br>
            <a:r>
              <a:rPr lang="ro-RO" sz="1400" b="1" i="1" dirty="0">
                <a:solidFill>
                  <a:srgbClr val="000000"/>
                </a:solidFill>
                <a:latin typeface="Roboto" panose="02000000000000000000" pitchFamily="2" charset="0"/>
              </a:rPr>
              <a:t>Dimensionează </a:t>
            </a:r>
            <a:r>
              <a:rPr lang="ro-RO" sz="1400" b="1" i="1" dirty="0" err="1">
                <a:solidFill>
                  <a:srgbClr val="000000"/>
                </a:solidFill>
                <a:latin typeface="Roboto" panose="02000000000000000000" pitchFamily="2" charset="0"/>
              </a:rPr>
              <a:t>instalaţia</a:t>
            </a:r>
            <a:r>
              <a:rPr lang="ro-RO" sz="1400" b="1" i="1" dirty="0">
                <a:solidFill>
                  <a:srgbClr val="000000"/>
                </a:solidFill>
                <a:latin typeface="Roboto" panose="02000000000000000000" pitchFamily="2" charset="0"/>
              </a:rPr>
              <a:t> sanitară în </a:t>
            </a:r>
            <a:r>
              <a:rPr lang="ro-RO" sz="1400" b="1" i="1" dirty="0" err="1">
                <a:solidFill>
                  <a:srgbClr val="000000"/>
                </a:solidFill>
                <a:latin typeface="Roboto" panose="02000000000000000000" pitchFamily="2" charset="0"/>
              </a:rPr>
              <a:t>funcţie</a:t>
            </a:r>
            <a:r>
              <a:rPr lang="ro-RO" sz="1400" b="1" i="1" dirty="0">
                <a:solidFill>
                  <a:srgbClr val="000000"/>
                </a:solidFill>
                <a:latin typeface="Roboto" panose="02000000000000000000" pitchFamily="2" charset="0"/>
              </a:rPr>
              <a:t> de presiunea presupusă a apei.</a:t>
            </a:r>
            <a:br>
              <a:rPr lang="ro-RO" sz="1400" b="1" i="1" dirty="0">
                <a:solidFill>
                  <a:srgbClr val="000000"/>
                </a:solidFill>
                <a:latin typeface="Roboto" panose="02000000000000000000" pitchFamily="2" charset="0"/>
              </a:rPr>
            </a:br>
            <a:r>
              <a:rPr lang="ro-RO" sz="1400" b="1" i="1" dirty="0">
                <a:solidFill>
                  <a:srgbClr val="000000"/>
                </a:solidFill>
                <a:latin typeface="Roboto" panose="02000000000000000000" pitchFamily="2" charset="0"/>
              </a:rPr>
              <a:t>Ia măsuri de </a:t>
            </a:r>
            <a:r>
              <a:rPr lang="ro-RO" sz="1400" b="1" i="1" dirty="0" err="1">
                <a:solidFill>
                  <a:srgbClr val="000000"/>
                </a:solidFill>
                <a:latin typeface="Roboto" panose="02000000000000000000" pitchFamily="2" charset="0"/>
              </a:rPr>
              <a:t>siguranţă</a:t>
            </a:r>
            <a:r>
              <a:rPr lang="ro-RO" sz="1400" b="1" i="1" dirty="0">
                <a:solidFill>
                  <a:srgbClr val="000000"/>
                </a:solidFill>
                <a:latin typeface="Roboto" panose="02000000000000000000" pitchFamily="2" charset="0"/>
              </a:rPr>
              <a:t> </a:t>
            </a:r>
            <a:r>
              <a:rPr lang="ro-RO" sz="1400" b="1" i="1" dirty="0" err="1">
                <a:solidFill>
                  <a:srgbClr val="000000"/>
                </a:solidFill>
                <a:latin typeface="Roboto" panose="02000000000000000000" pitchFamily="2" charset="0"/>
              </a:rPr>
              <a:t>faţă</a:t>
            </a:r>
            <a:r>
              <a:rPr lang="ro-RO" sz="1400" b="1" i="1" dirty="0">
                <a:solidFill>
                  <a:srgbClr val="000000"/>
                </a:solidFill>
                <a:latin typeface="Roboto" panose="02000000000000000000" pitchFamily="2" charset="0"/>
              </a:rPr>
              <a:t> de </a:t>
            </a:r>
            <a:r>
              <a:rPr lang="ro-RO" sz="1400" b="1" i="1" dirty="0" err="1">
                <a:solidFill>
                  <a:srgbClr val="000000"/>
                </a:solidFill>
                <a:latin typeface="Roboto" panose="02000000000000000000" pitchFamily="2" charset="0"/>
              </a:rPr>
              <a:t>inundaţii</a:t>
            </a:r>
            <a:r>
              <a:rPr lang="ro-RO" sz="1400" b="1" i="1" dirty="0">
                <a:solidFill>
                  <a:srgbClr val="000000"/>
                </a:solidFill>
                <a:latin typeface="Roboto" panose="02000000000000000000" pitchFamily="2" charset="0"/>
              </a:rPr>
              <a:t>: montează un robinet înainte de intrarea conductei principale în </a:t>
            </a:r>
            <a:r>
              <a:rPr lang="ro-RO" sz="1400" b="1" i="1" dirty="0" err="1">
                <a:solidFill>
                  <a:srgbClr val="000000"/>
                </a:solidFill>
                <a:latin typeface="Roboto" panose="02000000000000000000" pitchFamily="2" charset="0"/>
              </a:rPr>
              <a:t>locuinţă</a:t>
            </a:r>
            <a:r>
              <a:rPr lang="ro-RO" sz="1400" b="1" i="1" dirty="0">
                <a:solidFill>
                  <a:srgbClr val="000000"/>
                </a:solidFill>
                <a:latin typeface="Roboto" panose="02000000000000000000" pitchFamily="2" charset="0"/>
              </a:rPr>
              <a:t>.</a:t>
            </a:r>
            <a:br>
              <a:rPr lang="ro-RO" sz="1400" b="1" i="1" dirty="0">
                <a:solidFill>
                  <a:srgbClr val="000000"/>
                </a:solidFill>
                <a:latin typeface="Roboto" panose="02000000000000000000" pitchFamily="2" charset="0"/>
              </a:rPr>
            </a:br>
            <a:r>
              <a:rPr lang="ro-RO" sz="1400" b="1" i="1" dirty="0">
                <a:solidFill>
                  <a:srgbClr val="000000"/>
                </a:solidFill>
                <a:latin typeface="Roboto" panose="02000000000000000000" pitchFamily="2" charset="0"/>
              </a:rPr>
              <a:t>Canalizarea se proiectează în baza principiului </a:t>
            </a:r>
            <a:r>
              <a:rPr lang="ro-RO" sz="1400" b="1" i="1" dirty="0" err="1">
                <a:solidFill>
                  <a:srgbClr val="000000"/>
                </a:solidFill>
                <a:latin typeface="Roboto" panose="02000000000000000000" pitchFamily="2" charset="0"/>
              </a:rPr>
              <a:t>forţei</a:t>
            </a:r>
            <a:r>
              <a:rPr lang="ro-RO" sz="1400" b="1" i="1" dirty="0">
                <a:solidFill>
                  <a:srgbClr val="000000"/>
                </a:solidFill>
                <a:latin typeface="Roboto" panose="02000000000000000000" pitchFamily="2" charset="0"/>
              </a:rPr>
              <a:t> </a:t>
            </a:r>
            <a:r>
              <a:rPr lang="ro-RO" sz="1400" b="1" i="1" dirty="0" err="1">
                <a:solidFill>
                  <a:srgbClr val="000000"/>
                </a:solidFill>
                <a:latin typeface="Roboto" panose="02000000000000000000" pitchFamily="2" charset="0"/>
              </a:rPr>
              <a:t>gravitaţionale</a:t>
            </a:r>
            <a:r>
              <a:rPr lang="ro-RO" sz="1400" b="1" i="1" dirty="0">
                <a:solidFill>
                  <a:srgbClr val="000000"/>
                </a:solidFill>
                <a:latin typeface="Roboto" panose="02000000000000000000" pitchFamily="2" charset="0"/>
              </a:rPr>
              <a:t>, astfel că toate conductele acestei </a:t>
            </a:r>
            <a:r>
              <a:rPr lang="ro-RO" sz="1400" b="1" i="1" dirty="0" err="1">
                <a:solidFill>
                  <a:srgbClr val="000000"/>
                </a:solidFill>
                <a:latin typeface="Roboto" panose="02000000000000000000" pitchFamily="2" charset="0"/>
              </a:rPr>
              <a:t>reţele</a:t>
            </a:r>
            <a:r>
              <a:rPr lang="ro-RO" sz="1400" b="1" i="1" dirty="0">
                <a:solidFill>
                  <a:srgbClr val="000000"/>
                </a:solidFill>
                <a:latin typeface="Roboto" panose="02000000000000000000" pitchFamily="2" charset="0"/>
              </a:rPr>
              <a:t> trebuie să fie construite în pantă.</a:t>
            </a:r>
          </a:p>
        </p:txBody>
      </p:sp>
      <p:sp>
        <p:nvSpPr>
          <p:cNvPr id="7" name="Titlu 6">
            <a:extLst>
              <a:ext uri="{FF2B5EF4-FFF2-40B4-BE49-F238E27FC236}">
                <a16:creationId xmlns:a16="http://schemas.microsoft.com/office/drawing/2014/main" id="{0D794B6F-32F0-C969-FC93-D9FC9864FE7D}"/>
              </a:ext>
            </a:extLst>
          </p:cNvPr>
          <p:cNvSpPr>
            <a:spLocks noGrp="1"/>
          </p:cNvSpPr>
          <p:nvPr>
            <p:ph type="title"/>
          </p:nvPr>
        </p:nvSpPr>
        <p:spPr/>
        <p:txBody>
          <a:bodyPr/>
          <a:lstStyle/>
          <a:p>
            <a:r>
              <a:rPr lang="ro-RO" dirty="0"/>
              <a:t>Sfaturi</a:t>
            </a:r>
          </a:p>
        </p:txBody>
      </p:sp>
    </p:spTree>
    <p:extLst>
      <p:ext uri="{BB962C8B-B14F-4D97-AF65-F5344CB8AC3E}">
        <p14:creationId xmlns:p14="http://schemas.microsoft.com/office/powerpoint/2010/main" val="10336356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ine 3">
            <a:extLst>
              <a:ext uri="{FF2B5EF4-FFF2-40B4-BE49-F238E27FC236}">
                <a16:creationId xmlns:a16="http://schemas.microsoft.com/office/drawing/2014/main" id="{515AA456-9772-D7BA-4514-29266BDC1007}"/>
              </a:ext>
            </a:extLst>
          </p:cNvPr>
          <p:cNvPicPr>
            <a:picLocks noChangeAspect="1"/>
          </p:cNvPicPr>
          <p:nvPr/>
        </p:nvPicPr>
        <p:blipFill>
          <a:blip r:embed="rId2"/>
          <a:stretch>
            <a:fillRect/>
          </a:stretch>
        </p:blipFill>
        <p:spPr>
          <a:xfrm>
            <a:off x="417677" y="197612"/>
            <a:ext cx="6039493" cy="3364985"/>
          </a:xfrm>
          <a:prstGeom prst="rect">
            <a:avLst/>
          </a:prstGeom>
        </p:spPr>
      </p:pic>
      <p:pic>
        <p:nvPicPr>
          <p:cNvPr id="5" name="Imagine 4">
            <a:extLst>
              <a:ext uri="{FF2B5EF4-FFF2-40B4-BE49-F238E27FC236}">
                <a16:creationId xmlns:a16="http://schemas.microsoft.com/office/drawing/2014/main" id="{59CFBCCF-EF30-4F64-7867-6CB08CB516B7}"/>
              </a:ext>
            </a:extLst>
          </p:cNvPr>
          <p:cNvPicPr>
            <a:picLocks noChangeAspect="1"/>
          </p:cNvPicPr>
          <p:nvPr/>
        </p:nvPicPr>
        <p:blipFill>
          <a:blip r:embed="rId3"/>
          <a:stretch>
            <a:fillRect/>
          </a:stretch>
        </p:blipFill>
        <p:spPr>
          <a:xfrm>
            <a:off x="7050974" y="314287"/>
            <a:ext cx="4163919" cy="2335320"/>
          </a:xfrm>
          <a:prstGeom prst="rect">
            <a:avLst/>
          </a:prstGeom>
        </p:spPr>
      </p:pic>
      <p:pic>
        <p:nvPicPr>
          <p:cNvPr id="6" name="Imagine 5">
            <a:extLst>
              <a:ext uri="{FF2B5EF4-FFF2-40B4-BE49-F238E27FC236}">
                <a16:creationId xmlns:a16="http://schemas.microsoft.com/office/drawing/2014/main" id="{344BFF1E-2E07-780E-461E-59836F9E4645}"/>
              </a:ext>
            </a:extLst>
          </p:cNvPr>
          <p:cNvPicPr>
            <a:picLocks noChangeAspect="1"/>
          </p:cNvPicPr>
          <p:nvPr/>
        </p:nvPicPr>
        <p:blipFill>
          <a:blip r:embed="rId4"/>
          <a:stretch>
            <a:fillRect/>
          </a:stretch>
        </p:blipFill>
        <p:spPr>
          <a:xfrm>
            <a:off x="1478849" y="3834776"/>
            <a:ext cx="2504295" cy="2504295"/>
          </a:xfrm>
          <a:prstGeom prst="rect">
            <a:avLst/>
          </a:prstGeom>
        </p:spPr>
      </p:pic>
      <p:pic>
        <p:nvPicPr>
          <p:cNvPr id="7" name="Imagine 6">
            <a:extLst>
              <a:ext uri="{FF2B5EF4-FFF2-40B4-BE49-F238E27FC236}">
                <a16:creationId xmlns:a16="http://schemas.microsoft.com/office/drawing/2014/main" id="{F9D25E30-AADE-0BED-BA87-CD27DC7B71CB}"/>
              </a:ext>
            </a:extLst>
          </p:cNvPr>
          <p:cNvPicPr>
            <a:picLocks noChangeAspect="1"/>
          </p:cNvPicPr>
          <p:nvPr/>
        </p:nvPicPr>
        <p:blipFill>
          <a:blip r:embed="rId5"/>
          <a:stretch>
            <a:fillRect/>
          </a:stretch>
        </p:blipFill>
        <p:spPr>
          <a:xfrm>
            <a:off x="5548622" y="3693891"/>
            <a:ext cx="5572125" cy="2786063"/>
          </a:xfrm>
          <a:prstGeom prst="rect">
            <a:avLst/>
          </a:prstGeom>
        </p:spPr>
      </p:pic>
    </p:spTree>
    <p:extLst>
      <p:ext uri="{BB962C8B-B14F-4D97-AF65-F5344CB8AC3E}">
        <p14:creationId xmlns:p14="http://schemas.microsoft.com/office/powerpoint/2010/main" val="30861207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BD039CF5-BDA7-3AE9-BA88-264598568F61}"/>
              </a:ext>
            </a:extLst>
          </p:cNvPr>
          <p:cNvSpPr>
            <a:spLocks noGrp="1"/>
          </p:cNvSpPr>
          <p:nvPr>
            <p:ph type="title"/>
          </p:nvPr>
        </p:nvSpPr>
        <p:spPr/>
        <p:txBody>
          <a:bodyPr/>
          <a:lstStyle/>
          <a:p>
            <a:r>
              <a:rPr lang="ro-RO" dirty="0"/>
              <a:t>Bibliografie</a:t>
            </a:r>
          </a:p>
        </p:txBody>
      </p:sp>
      <p:sp>
        <p:nvSpPr>
          <p:cNvPr id="3" name="Substituent conținut 2">
            <a:extLst>
              <a:ext uri="{FF2B5EF4-FFF2-40B4-BE49-F238E27FC236}">
                <a16:creationId xmlns:a16="http://schemas.microsoft.com/office/drawing/2014/main" id="{4510A195-4A1B-02DA-4B5F-2E932CCE5512}"/>
              </a:ext>
            </a:extLst>
          </p:cNvPr>
          <p:cNvSpPr>
            <a:spLocks noGrp="1"/>
          </p:cNvSpPr>
          <p:nvPr>
            <p:ph idx="1"/>
          </p:nvPr>
        </p:nvSpPr>
        <p:spPr/>
        <p:txBody>
          <a:bodyPr/>
          <a:lstStyle/>
          <a:p>
            <a:r>
              <a:rPr lang="ro-RO" dirty="0">
                <a:hlinkClick r:id="rId2"/>
              </a:rPr>
              <a:t>https://www.ecoterm.ro/articole/instalatiile-sanitare-ce-sunt-si-la-ce-ne-folosesc/</a:t>
            </a:r>
            <a:endParaRPr lang="ro-RO" dirty="0"/>
          </a:p>
          <a:p>
            <a:r>
              <a:rPr lang="ro-RO" dirty="0"/>
              <a:t>https://www.quickshop.ro/totul-despre-instalatile-sanitare-a106</a:t>
            </a:r>
          </a:p>
        </p:txBody>
      </p:sp>
    </p:spTree>
    <p:extLst>
      <p:ext uri="{BB962C8B-B14F-4D97-AF65-F5344CB8AC3E}">
        <p14:creationId xmlns:p14="http://schemas.microsoft.com/office/powerpoint/2010/main" val="201409466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p lemn">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docProps/app.xml><?xml version="1.0" encoding="utf-8"?>
<Properties xmlns="http://schemas.openxmlformats.org/officeDocument/2006/extended-properties" xmlns:vt="http://schemas.openxmlformats.org/officeDocument/2006/docPropsVTypes">
  <TotalTime>0</TotalTime>
  <Words>789</Words>
  <Application>Microsoft Office PowerPoint</Application>
  <PresentationFormat>Widescreen</PresentationFormat>
  <Paragraphs>16</Paragraphs>
  <Slides>8</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vt:i4>
      </vt:variant>
    </vt:vector>
  </HeadingPairs>
  <TitlesOfParts>
    <vt:vector size="17" baseType="lpstr">
      <vt:lpstr>ff1</vt:lpstr>
      <vt:lpstr>ff2</vt:lpstr>
      <vt:lpstr>Raleway</vt:lpstr>
      <vt:lpstr>Roboto</vt:lpstr>
      <vt:lpstr>Rockwell</vt:lpstr>
      <vt:lpstr>Rockwell Condensed</vt:lpstr>
      <vt:lpstr>Source Sans Pro</vt:lpstr>
      <vt:lpstr>Wingdings</vt:lpstr>
      <vt:lpstr>Tip lemn</vt:lpstr>
      <vt:lpstr>Instalații Verzi</vt:lpstr>
      <vt:lpstr>PowerPoint Presentation</vt:lpstr>
      <vt:lpstr>PowerPoint Presentation</vt:lpstr>
      <vt:lpstr>Tipuri de conducte</vt:lpstr>
      <vt:lpstr>PowerPoint Presentation</vt:lpstr>
      <vt:lpstr>Sfaturi</vt:lpstr>
      <vt:lpstr>PowerPoint Presentation</vt:lpstr>
      <vt:lpstr>Bibliografie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Instalații sanitare</dc:title>
  <dc:creator>prepelitadaniela53@gmail.com</dc:creator>
  <cp:lastModifiedBy>Carmen</cp:lastModifiedBy>
  <cp:revision>5</cp:revision>
  <dcterms:created xsi:type="dcterms:W3CDTF">2024-03-14T08:08:17Z</dcterms:created>
  <dcterms:modified xsi:type="dcterms:W3CDTF">2024-04-14T17:12:24Z</dcterms:modified>
</cp:coreProperties>
</file>